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371" r:id="rId3"/>
    <p:sldId id="372" r:id="rId4"/>
    <p:sldId id="373" r:id="rId5"/>
    <p:sldId id="375" r:id="rId6"/>
    <p:sldId id="310" r:id="rId7"/>
    <p:sldId id="311" r:id="rId8"/>
    <p:sldId id="309" r:id="rId9"/>
    <p:sldId id="312" r:id="rId10"/>
    <p:sldId id="261" r:id="rId11"/>
    <p:sldId id="259" r:id="rId12"/>
    <p:sldId id="262" r:id="rId13"/>
    <p:sldId id="277" r:id="rId14"/>
    <p:sldId id="279" r:id="rId15"/>
    <p:sldId id="280" r:id="rId16"/>
    <p:sldId id="281" r:id="rId17"/>
    <p:sldId id="282" r:id="rId18"/>
    <p:sldId id="283" r:id="rId19"/>
    <p:sldId id="286" r:id="rId20"/>
    <p:sldId id="284" r:id="rId21"/>
    <p:sldId id="347" r:id="rId22"/>
    <p:sldId id="340" r:id="rId23"/>
    <p:sldId id="341" r:id="rId24"/>
    <p:sldId id="342" r:id="rId25"/>
    <p:sldId id="344" r:id="rId26"/>
    <p:sldId id="343" r:id="rId27"/>
    <p:sldId id="353" r:id="rId28"/>
    <p:sldId id="377" r:id="rId29"/>
    <p:sldId id="354" r:id="rId30"/>
    <p:sldId id="345" r:id="rId31"/>
    <p:sldId id="346" r:id="rId32"/>
    <p:sldId id="349" r:id="rId33"/>
    <p:sldId id="350" r:id="rId34"/>
    <p:sldId id="348" r:id="rId35"/>
    <p:sldId id="351" r:id="rId36"/>
    <p:sldId id="352" r:id="rId37"/>
    <p:sldId id="355" r:id="rId38"/>
    <p:sldId id="379" r:id="rId39"/>
    <p:sldId id="380" r:id="rId40"/>
    <p:sldId id="381" r:id="rId41"/>
    <p:sldId id="356" r:id="rId42"/>
    <p:sldId id="378" r:id="rId43"/>
    <p:sldId id="332" r:id="rId44"/>
    <p:sldId id="333" r:id="rId45"/>
    <p:sldId id="336" r:id="rId46"/>
    <p:sldId id="370" r:id="rId47"/>
    <p:sldId id="357" r:id="rId48"/>
    <p:sldId id="337" r:id="rId49"/>
    <p:sldId id="338" r:id="rId50"/>
    <p:sldId id="358" r:id="rId51"/>
    <p:sldId id="359" r:id="rId52"/>
    <p:sldId id="361" r:id="rId53"/>
    <p:sldId id="362" r:id="rId54"/>
    <p:sldId id="360" r:id="rId55"/>
    <p:sldId id="330" r:id="rId56"/>
    <p:sldId id="363" r:id="rId57"/>
    <p:sldId id="365" r:id="rId58"/>
    <p:sldId id="339" r:id="rId59"/>
    <p:sldId id="315" r:id="rId60"/>
    <p:sldId id="319" r:id="rId61"/>
    <p:sldId id="317" r:id="rId62"/>
    <p:sldId id="321" r:id="rId63"/>
    <p:sldId id="320" r:id="rId64"/>
    <p:sldId id="366" r:id="rId65"/>
    <p:sldId id="374" r:id="rId66"/>
    <p:sldId id="367" r:id="rId67"/>
    <p:sldId id="368" r:id="rId68"/>
    <p:sldId id="369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186D9"/>
    <a:srgbClr val="379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16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ru/main/blanks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http://samara.ru/screenshots/pic_84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5619"/>
            <a:ext cx="4883456" cy="3269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8" name="Picture 2" descr="N:\фото Образование\IMG_1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144"/>
            <a:ext cx="4904469" cy="3269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8" y="4797152"/>
            <a:ext cx="1547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4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4282" y="2657137"/>
            <a:ext cx="7608365" cy="125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</a:t>
            </a: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34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2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62,8 %</a:t>
            </a: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2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2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100 %</a:t>
            </a:r>
            <a:r>
              <a:rPr lang="ru-RU" sz="3200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учащихся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0360"/>
            <a:ext cx="1658500" cy="227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527699"/>
              </p:ext>
            </p:extLst>
          </p:nvPr>
        </p:nvGraphicFramePr>
        <p:xfrm>
          <a:off x="387760" y="3872121"/>
          <a:ext cx="8423766" cy="301036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371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Айриев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Руслан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Быкова Надежда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Вологжанина Ангелина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Козлова Мария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5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5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30" name="Picture 6" descr="http://x-lines.ru/letters/i/cyrillicscript/0041/000000/60/0/4np7bqgtomemmwcy4napdystoxeabwf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0" y="-1182688"/>
            <a:ext cx="37909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79753"/>
              </p:ext>
            </p:extLst>
          </p:nvPr>
        </p:nvGraphicFramePr>
        <p:xfrm>
          <a:off x="2035954" y="1230850"/>
          <a:ext cx="6496486" cy="1350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1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96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84,31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71,65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http://x-lines.ru/letters/i/cyrillicscript/0412/0f100e/60/1/4nopdy6to8eadwf44nhpbqjy4g87bp6ttxem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94" y="288673"/>
            <a:ext cx="4877105" cy="107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1220" y="2787748"/>
            <a:ext cx="8169224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человек: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5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20 %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60 %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0360"/>
            <a:ext cx="1658500" cy="227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566501"/>
              </p:ext>
            </p:extLst>
          </p:nvPr>
        </p:nvGraphicFramePr>
        <p:xfrm>
          <a:off x="324698" y="4045541"/>
          <a:ext cx="8423766" cy="253199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371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Швед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  <a:effectLst/>
                        </a:rPr>
                        <a:t>Андрей        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87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Захарова Ксения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71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Антонов Олег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68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59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30" name="Picture 6" descr="http://x-lines.ru/letters/i/cyrillicscript/0041/000000/60/0/4np7bqgtomemmwcy4napdystoxeabwf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0" y="-1182688"/>
            <a:ext cx="37909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x-lines.ru/letters/i/cyrillicscript/0412/0f100e/60/1/4np7bqgtomemmwcy4napdystoxeabwf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6693"/>
            <a:ext cx="4804395" cy="11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28889"/>
              </p:ext>
            </p:extLst>
          </p:nvPr>
        </p:nvGraphicFramePr>
        <p:xfrm>
          <a:off x="2035954" y="1230850"/>
          <a:ext cx="5848414" cy="1350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96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71,25</a:t>
                      </a:r>
                      <a:endParaRPr lang="ru-RU" sz="4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60,6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3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1220" y="2787748"/>
            <a:ext cx="8528297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24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12,5 %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7</a:t>
            </a:r>
            <a:r>
              <a:rPr lang="ru-RU" sz="36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0 %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0360"/>
            <a:ext cx="1658500" cy="227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109418"/>
              </p:ext>
            </p:extLst>
          </p:nvPr>
        </p:nvGraphicFramePr>
        <p:xfrm>
          <a:off x="324698" y="4045541"/>
          <a:ext cx="8423766" cy="253199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371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Вологжанина Ангелина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Быкова Надежда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Жетесова</a:t>
                      </a: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Дана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30" name="Picture 6" descr="http://x-lines.ru/letters/i/cyrillicscript/0041/000000/60/0/4np7bqgtomemmwcy4napdystoxeabwf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0" y="-1182688"/>
            <a:ext cx="37909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2601"/>
              </p:ext>
            </p:extLst>
          </p:nvPr>
        </p:nvGraphicFramePr>
        <p:xfrm>
          <a:off x="2035954" y="1230850"/>
          <a:ext cx="6784518" cy="1350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8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96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67,21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51,2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http://x-lines.ru/letters/i/cyrillicscript/0412/0f100e/60/1/4nqpbcgtomemmwfh4napdysozdemiwf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90" y="358775"/>
            <a:ext cx="4048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x-lines.ru/letters/i/cyrillicscript/0412/000000/60/0/fdem9wcy4n9pdbgozdemzwcc4n67bcgtthw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52" y="453177"/>
            <a:ext cx="2749580" cy="6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chool619.ru/assets/components/phpthumbof/cache/Harkovskiy.d5bc904e929004fc356f71a19eeb6c3d1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36483"/>
            <a:ext cx="1708599" cy="23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2259" y="2954349"/>
            <a:ext cx="8018029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13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ru-RU" sz="3600" dirty="0" smtClean="0"/>
              <a:t>На </a:t>
            </a:r>
            <a:r>
              <a:rPr lang="ru-RU" sz="3600" dirty="0"/>
              <a:t>оценку </a:t>
            </a:r>
            <a:r>
              <a:rPr lang="ru-RU" sz="3600" b="1" dirty="0">
                <a:solidFill>
                  <a:srgbClr val="C00000"/>
                </a:solidFill>
              </a:rPr>
              <a:t>«5»</a:t>
            </a:r>
            <a:r>
              <a:rPr lang="ru-RU" sz="3600" dirty="0"/>
              <a:t> сдали  </a:t>
            </a:r>
            <a:r>
              <a:rPr lang="ru-RU" sz="3600" b="1" dirty="0">
                <a:solidFill>
                  <a:srgbClr val="C00000"/>
                </a:solidFill>
              </a:rPr>
              <a:t>92.31 %</a:t>
            </a:r>
            <a:r>
              <a:rPr lang="ru-RU" sz="3600" dirty="0">
                <a:solidFill>
                  <a:srgbClr val="C00000"/>
                </a:solidFill>
              </a:rPr>
              <a:t>  </a:t>
            </a:r>
            <a:r>
              <a:rPr lang="ru-RU" sz="3600" dirty="0"/>
              <a:t>учащихся</a:t>
            </a:r>
          </a:p>
          <a:p>
            <a:r>
              <a:rPr lang="ru-RU" sz="3600" dirty="0"/>
              <a:t>На оценку </a:t>
            </a:r>
            <a:r>
              <a:rPr lang="ru-RU" sz="3600" b="1" dirty="0"/>
              <a:t>«4»</a:t>
            </a:r>
            <a:r>
              <a:rPr lang="ru-RU" sz="3600" dirty="0"/>
              <a:t> сдали  </a:t>
            </a:r>
            <a:r>
              <a:rPr lang="ru-RU" sz="3600" b="1" dirty="0"/>
              <a:t>7.69 %</a:t>
            </a:r>
            <a:r>
              <a:rPr lang="ru-RU" sz="3600" dirty="0"/>
              <a:t>   учащихся</a:t>
            </a: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0360"/>
            <a:ext cx="1658500" cy="227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832963"/>
              </p:ext>
            </p:extLst>
          </p:nvPr>
        </p:nvGraphicFramePr>
        <p:xfrm>
          <a:off x="358088" y="4725144"/>
          <a:ext cx="8423766" cy="165714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726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36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«</a:t>
                      </a: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5»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5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1       </a:t>
                      </a:r>
                      <a:r>
                        <a:rPr lang="ru-RU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«4»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60771"/>
              </p:ext>
            </p:extLst>
          </p:nvPr>
        </p:nvGraphicFramePr>
        <p:xfrm>
          <a:off x="2035954" y="1230850"/>
          <a:ext cx="6496486" cy="1350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4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96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4,9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4,38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http://x-lines.ru/letters/i/cyrillicscript/0412/0f100e/60/1/4nqpbcgtomemmwfh4napdysozdemiwf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14" y="421838"/>
            <a:ext cx="4048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chool619.ru/assets/components/phpthumbof/cache/Harkovskiy.d5bc904e929004fc356f71a19eeb6c3d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36483"/>
            <a:ext cx="1708599" cy="23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x-lines.ru/letters/i/cyrillicscript/0412/0f100e/60/0/fdemdwfo4n57bxsosmembwcxf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26" y="457868"/>
            <a:ext cx="2290341" cy="6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84160"/>
              </p:ext>
            </p:extLst>
          </p:nvPr>
        </p:nvGraphicFramePr>
        <p:xfrm>
          <a:off x="7236297" y="4713890"/>
          <a:ext cx="1560862" cy="1655379"/>
        </p:xfrm>
        <a:graphic>
          <a:graphicData uri="http://schemas.openxmlformats.org/drawingml/2006/table">
            <a:tbl>
              <a:tblPr/>
              <a:tblGrid>
                <a:gridCol w="1560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55379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0375" y="3068960"/>
            <a:ext cx="8528297" cy="144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человек: </a:t>
            </a:r>
            <a:r>
              <a:rPr lang="ru-RU" sz="3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баллов набрали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33,3 %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100 %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226141"/>
              </p:ext>
            </p:extLst>
          </p:nvPr>
        </p:nvGraphicFramePr>
        <p:xfrm>
          <a:off x="537523" y="4653136"/>
          <a:ext cx="8064896" cy="168249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099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5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Жетесова</a:t>
                      </a:r>
                      <a:r>
                        <a:rPr lang="ru-RU" sz="3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Дана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19" y="16033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://x-lines.ru/letters/i/cyrillicscript/0412/09090c/60/1/4ncpbxqtouem7wcy4n6pbcgtomemtwf44nanbwfardejtwr44n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02" y="518871"/>
            <a:ext cx="64293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school619.ru/assets/components/phpthumbof/cache/krasilnikova.d5bc904e929004fc356f71a19eeb6c3d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5" y="404664"/>
            <a:ext cx="1692938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96840"/>
              </p:ext>
            </p:extLst>
          </p:nvPr>
        </p:nvGraphicFramePr>
        <p:xfrm>
          <a:off x="2081047" y="1304802"/>
          <a:ext cx="6235369" cy="150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4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9004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79,67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63,3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0375" y="2706793"/>
            <a:ext cx="8528297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человек: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9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33,3 %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71513"/>
              </p:ext>
            </p:extLst>
          </p:nvPr>
        </p:nvGraphicFramePr>
        <p:xfrm>
          <a:off x="2035954" y="1136258"/>
          <a:ext cx="6712510" cy="1532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8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377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58,44</a:t>
                      </a:r>
                      <a:endParaRPr lang="ru-RU" sz="4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55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304004"/>
              </p:ext>
            </p:extLst>
          </p:nvPr>
        </p:nvGraphicFramePr>
        <p:xfrm>
          <a:off x="478711" y="4005064"/>
          <a:ext cx="8064896" cy="280416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099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5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Федоров Никита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Айриев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Руслан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x-lines.ru/letters/i/cyrillicscript/0412/09090c/60/1/4n1pbqgos9emtwf44n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4138"/>
            <a:ext cx="21717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school619.ru/assets/components/phpthumbof/cache/kolpakova_e_m.d5bc904e929004fc356f71a19eeb6c3d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4" y="394138"/>
            <a:ext cx="1605018" cy="22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2720" y="2733693"/>
            <a:ext cx="8533105" cy="144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человек: </a:t>
            </a:r>
            <a:r>
              <a:rPr lang="ru-RU" sz="3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7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42,8 %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85.7 %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26366"/>
              </p:ext>
            </p:extLst>
          </p:nvPr>
        </p:nvGraphicFramePr>
        <p:xfrm>
          <a:off x="3561707" y="1377732"/>
          <a:ext cx="5690813" cy="1248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1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9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60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7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74</a:t>
                      </a:r>
                      <a:endParaRPr lang="ru-RU" sz="4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60,3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384948"/>
              </p:ext>
            </p:extLst>
          </p:nvPr>
        </p:nvGraphicFramePr>
        <p:xfrm>
          <a:off x="537523" y="4365104"/>
          <a:ext cx="8064896" cy="202890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099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5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Никонова </a:t>
                      </a:r>
                      <a:r>
                        <a:rPr lang="ru-RU" sz="2800" b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Василисса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Астахова Олеся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 descr="http://x-lines.ru/letters/i/cyrillicscript/0412/09090c/60/1/4n17bqgozuemtwc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19907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school619.ru/assets/components/phpthumbof/cache/11.d5bc904e929004fc356f71a19eeb6c3d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41" y="202818"/>
            <a:ext cx="1667266" cy="24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school619.ru/assets/components/phpthumbof/cache/nechaeva_m_a.d5bc904e929004fc356f71a19eeb6c3d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2818"/>
            <a:ext cx="1738866" cy="243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547" y="2875581"/>
            <a:ext cx="8762335" cy="144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человек: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14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баллов набрали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71,4 %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92,86 %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17785"/>
              </p:ext>
            </p:extLst>
          </p:nvPr>
        </p:nvGraphicFramePr>
        <p:xfrm>
          <a:off x="2130546" y="1215084"/>
          <a:ext cx="6401894" cy="1532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6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4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377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82</a:t>
                      </a:r>
                      <a:endParaRPr lang="ru-RU" sz="4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75,4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719672"/>
              </p:ext>
            </p:extLst>
          </p:nvPr>
        </p:nvGraphicFramePr>
        <p:xfrm>
          <a:off x="636365" y="4414967"/>
          <a:ext cx="8064896" cy="202890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099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5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Вологжанина Ангелина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Кудрявцева Дарья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Лемешев Захар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 descr="http://x-lines.ru/letters/i/cyrillicscript/0412/09090c/60/1/4nepbxqosxemzwfa4nh7dyqozmemtwf3rdea9wfz4gf7bq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71" y="491415"/>
            <a:ext cx="53911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school619.ru/assets/components/phpthumbof/cache/pankina_k_p.d5bc904e929004fc356f71a19eeb6c3d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2" y="346841"/>
            <a:ext cx="1797269" cy="2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6141" y="2958513"/>
            <a:ext cx="8175636" cy="13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человек: </a:t>
            </a:r>
            <a:r>
              <a:rPr lang="ru-RU" sz="3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4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баллов набрали </a:t>
            </a:r>
            <a:r>
              <a:rPr lang="ru-RU" sz="36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0 %</a:t>
            </a:r>
            <a:r>
              <a:rPr lang="ru-RU" sz="36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75 %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078395"/>
              </p:ext>
            </p:extLst>
          </p:nvPr>
        </p:nvGraphicFramePr>
        <p:xfrm>
          <a:off x="2067485" y="1215086"/>
          <a:ext cx="6536963" cy="1532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8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377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</a:rPr>
                        <a:t>79</a:t>
                      </a:r>
                      <a:endParaRPr lang="ru-RU" sz="4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58,65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83431"/>
              </p:ext>
            </p:extLst>
          </p:nvPr>
        </p:nvGraphicFramePr>
        <p:xfrm>
          <a:off x="620600" y="4367671"/>
          <a:ext cx="8064896" cy="202890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099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5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Черняков Даниил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Козлова Мария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x-lines.ru/letters/i/cyrillicscript/0412/000000/60/1/4ncpdyqtomem7wcy4nhpd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75" y="458803"/>
            <a:ext cx="26479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school619.ru/assets/components/phpthumbof/cache/Soloviev.d5bc904e929004fc356f71a19eeb6c3d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0" y="315310"/>
            <a:ext cx="1830586" cy="24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392" y="2819279"/>
            <a:ext cx="8528297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17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29,4 %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70,5 %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7315"/>
              </p:ext>
            </p:extLst>
          </p:nvPr>
        </p:nvGraphicFramePr>
        <p:xfrm>
          <a:off x="405385" y="4191897"/>
          <a:ext cx="8423766" cy="233505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371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2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Вологжанина Ангелина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Козлова Мария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03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0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30" name="Picture 6" descr="http://x-lines.ru/letters/i/cyrillicscript/0041/000000/60/0/4np7bqgtomemmwcy4napdystoxeabw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0" y="-1182688"/>
            <a:ext cx="37909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09655"/>
              </p:ext>
            </p:extLst>
          </p:nvPr>
        </p:nvGraphicFramePr>
        <p:xfrm>
          <a:off x="2035954" y="1230850"/>
          <a:ext cx="6784518" cy="1350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0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96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70,35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59,88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34" name="Picture 2" descr="http://x-lines.ru/letters/i/cyrillicscript/0412/0f100e/60/1/4nxpbcqtt8emmwcb4gbpbcsoz5emxwf74napbxqozdem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92" y="409904"/>
            <a:ext cx="5564992" cy="7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school619.ru/assets/components/phpthumbof/cache/semenov_ilia.d5bc904e929004fc356f71a19eeb6c3d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1" y="362607"/>
            <a:ext cx="1589871" cy="22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57606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организации и проведении государственной итоговой аттестации выпускников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учреждений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Калининского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5" descr="http://ege.edu.ru/common/img/img_2015/header_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37"/>
            <a:ext cx="2736304" cy="14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ge.edu.ru/common/upload/img/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1488"/>
            <a:ext cx="15430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owerpointhintergrund.com/download/nice-border-background-template-3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6141" y="2675262"/>
            <a:ext cx="8409674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Количество </a:t>
            </a:r>
            <a:r>
              <a:rPr lang="ru-RU" sz="36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человек: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5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80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баллов набрали </a:t>
            </a:r>
            <a:r>
              <a:rPr lang="ru-RU" sz="3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100 %</a:t>
            </a:r>
            <a:r>
              <a:rPr lang="ru-RU" sz="3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учащихся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AutoShape 3" descr="https://www.school619.ru/assets/components/phpthumbof/cache/laso.d2980b770a7f8a5c9b77f386d0e8249a6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04025"/>
              </p:ext>
            </p:extLst>
          </p:nvPr>
        </p:nvGraphicFramePr>
        <p:xfrm>
          <a:off x="2051719" y="978602"/>
          <a:ext cx="6408713" cy="1532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4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3779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Школа</a:t>
                      </a:r>
                      <a:r>
                        <a:rPr lang="ru-RU" sz="26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619</a:t>
                      </a:r>
                      <a:endParaRPr lang="ru-RU" sz="26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Калининский район</a:t>
                      </a:r>
                      <a:endParaRPr lang="ru-RU" sz="2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71,8</a:t>
                      </a:r>
                      <a:endParaRPr lang="ru-RU" sz="4400" dirty="0" smtClean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58,76</a:t>
                      </a:r>
                      <a:endParaRPr lang="ru-RU" sz="4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37558"/>
              </p:ext>
            </p:extLst>
          </p:nvPr>
        </p:nvGraphicFramePr>
        <p:xfrm>
          <a:off x="478710" y="4005064"/>
          <a:ext cx="8269753" cy="253199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254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5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Скворцов Артём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Астахова Олеся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6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x-lines.ru/letters/i/cyrillicscript/0412/000000/60/1/4ne7bqgoz5emzwf64n37bqgt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05" y="290052"/>
            <a:ext cx="277177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school619.ru/assets/components/phpthumbof/cache/andrianova.d5bc904e929004fc356f71a19eeb6c3d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6" y="315835"/>
            <a:ext cx="1671737" cy="22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ЕГЭ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324528" cy="4248472"/>
          </a:xfrm>
        </p:spPr>
        <p:txBody>
          <a:bodyPr/>
          <a:lstStyle/>
          <a:p>
            <a:pPr>
              <a:buClr>
                <a:srgbClr val="FF0000"/>
              </a:buClr>
              <a:buSzPct val="110000"/>
              <a:defRPr/>
            </a:pPr>
            <a:r>
              <a:rPr lang="ru-RU" sz="4000" b="1" dirty="0">
                <a:solidFill>
                  <a:srgbClr val="003399"/>
                </a:solidFill>
              </a:rPr>
              <a:t>Срок действия результатов ЕГЭ </a:t>
            </a:r>
            <a:r>
              <a:rPr lang="ru-RU" sz="4000" b="1" dirty="0" smtClean="0">
                <a:solidFill>
                  <a:srgbClr val="003399"/>
                </a:solidFill>
              </a:rPr>
              <a:t>–4 </a:t>
            </a:r>
            <a:r>
              <a:rPr lang="ru-RU" sz="4000" b="1" dirty="0">
                <a:solidFill>
                  <a:srgbClr val="003399"/>
                </a:solidFill>
              </a:rPr>
              <a:t>года</a:t>
            </a:r>
          </a:p>
          <a:p>
            <a:pPr>
              <a:buClr>
                <a:srgbClr val="FF0000"/>
              </a:buClr>
              <a:buSzPct val="110000"/>
              <a:defRPr/>
            </a:pPr>
            <a:r>
              <a:rPr lang="ru-RU" sz="4000" b="1" dirty="0" smtClean="0">
                <a:solidFill>
                  <a:srgbClr val="003399"/>
                </a:solidFill>
              </a:rPr>
              <a:t>С 2014 года отменены бумажные сертификаты </a:t>
            </a:r>
            <a:r>
              <a:rPr lang="ru-RU" sz="4000" b="1" dirty="0">
                <a:solidFill>
                  <a:srgbClr val="003399"/>
                </a:solidFill>
              </a:rPr>
              <a:t>с результатами ЕГЭ  </a:t>
            </a:r>
            <a:endParaRPr lang="ru-RU" sz="4000" b="1" dirty="0" smtClean="0">
              <a:solidFill>
                <a:srgbClr val="003399"/>
              </a:solidFill>
            </a:endParaRPr>
          </a:p>
          <a:p>
            <a:pPr>
              <a:buClr>
                <a:srgbClr val="FF0000"/>
              </a:buClr>
              <a:buSzPct val="110000"/>
              <a:defRPr/>
            </a:pPr>
            <a:r>
              <a:rPr lang="ru-RU" sz="4000" b="1" dirty="0">
                <a:solidFill>
                  <a:srgbClr val="003399"/>
                </a:solidFill>
              </a:rPr>
              <a:t>Сервис «Результаты </a:t>
            </a:r>
            <a:r>
              <a:rPr lang="ru-RU" sz="4000" b="1" dirty="0" smtClean="0">
                <a:solidFill>
                  <a:srgbClr val="003399"/>
                </a:solidFill>
              </a:rPr>
              <a:t>ЕГЭ» </a:t>
            </a:r>
            <a:r>
              <a:rPr lang="en-US" sz="4000" b="1" dirty="0" smtClean="0">
                <a:solidFill>
                  <a:srgbClr val="FF0000"/>
                </a:solidFill>
              </a:rPr>
              <a:t>http</a:t>
            </a:r>
            <a:r>
              <a:rPr lang="en-US" sz="4000" b="1" dirty="0">
                <a:solidFill>
                  <a:srgbClr val="FF0000"/>
                </a:solidFill>
              </a:rPr>
              <a:t>://check.ege.edu.ru/</a:t>
            </a:r>
            <a:endParaRPr lang="ru-RU" sz="4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06" y="4869160"/>
            <a:ext cx="1547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7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529" y="188913"/>
            <a:ext cx="8820472" cy="1143000"/>
          </a:xfrm>
        </p:spPr>
        <p:txBody>
          <a:bodyPr/>
          <a:lstStyle/>
          <a:p>
            <a:pPr algn="l"/>
            <a:r>
              <a:rPr lang="ru-RU" alt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ГИА</a:t>
            </a:r>
            <a:r>
              <a:rPr lang="ru-RU" altLang="ru-RU" sz="5400" b="1" dirty="0" smtClean="0">
                <a:latin typeface="Times New Roman" pitchFamily="18" charset="0"/>
              </a:rPr>
              <a:t> </a:t>
            </a:r>
            <a:r>
              <a:rPr lang="ru-RU" altLang="ru-RU" sz="4000" dirty="0" smtClean="0">
                <a:latin typeface="Times New Roman" pitchFamily="18" charset="0"/>
              </a:rPr>
              <a:t>выпускников 11 -х классов</a:t>
            </a:r>
            <a:endParaRPr lang="ru-RU" altLang="ru-RU" sz="40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48974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en-US" alt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в форме</a:t>
            </a:r>
          </a:p>
          <a:p>
            <a:pPr marL="0" indent="0" algn="ctr">
              <a:buFontTx/>
              <a:buNone/>
            </a:pP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диного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осударственного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кзамена (</a:t>
            </a:r>
            <a:r>
              <a:rPr lang="ru-RU" alt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ГЭ</a:t>
            </a: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FontTx/>
              <a:buNone/>
            </a:pP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с использованием</a:t>
            </a:r>
            <a:endParaRPr lang="en-US" alt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 контрольно- измерительных материалов</a:t>
            </a: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5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667625" cy="1143000"/>
          </a:xfrm>
        </p:spPr>
        <p:txBody>
          <a:bodyPr/>
          <a:lstStyle/>
          <a:p>
            <a:pPr algn="l"/>
            <a:r>
              <a:rPr lang="ru-RU" altLang="ru-RU" sz="4000" dirty="0" smtClean="0">
                <a:solidFill>
                  <a:srgbClr val="C00000"/>
                </a:solidFill>
                <a:latin typeface="Times New Roman" pitchFamily="18" charset="0"/>
              </a:rPr>
              <a:t>ГИА</a:t>
            </a:r>
            <a:r>
              <a:rPr lang="ru-RU" altLang="ru-RU" sz="4000" dirty="0" smtClean="0">
                <a:latin typeface="Times New Roman" pitchFamily="18" charset="0"/>
              </a:rPr>
              <a:t> выпускников 11-х классов</a:t>
            </a:r>
            <a:endParaRPr lang="ru-RU" altLang="ru-RU" sz="4000" dirty="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4897437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en-US" altLang="ru-RU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Б)  </a:t>
            </a:r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в форме</a:t>
            </a:r>
          </a:p>
          <a:p>
            <a:pPr marL="0" indent="0" algn="ctr">
              <a:buFontTx/>
              <a:buNone/>
            </a:pPr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осударственного </a:t>
            </a:r>
            <a:r>
              <a:rPr lang="ru-RU" alt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ыпускного  </a:t>
            </a:r>
            <a:r>
              <a:rPr lang="ru-RU" alt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кзамена (</a:t>
            </a:r>
            <a:r>
              <a:rPr lang="ru-RU" alt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FontTx/>
              <a:buNone/>
            </a:pPr>
            <a:r>
              <a:rPr lang="ru-RU" altLang="ru-RU" sz="40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 форме письменных и устных экзаменов с использованием текстов, тем, заданий, билетов.</a:t>
            </a:r>
          </a:p>
        </p:txBody>
      </p:sp>
    </p:spTree>
    <p:extLst>
      <p:ext uri="{BB962C8B-B14F-4D97-AF65-F5344CB8AC3E}">
        <p14:creationId xmlns:p14="http://schemas.microsoft.com/office/powerpoint/2010/main" val="23321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529" y="188913"/>
            <a:ext cx="8820472" cy="1143000"/>
          </a:xfrm>
        </p:spPr>
        <p:txBody>
          <a:bodyPr/>
          <a:lstStyle/>
          <a:p>
            <a:pPr algn="l"/>
            <a:r>
              <a:rPr lang="ru-RU" alt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ГИА</a:t>
            </a:r>
            <a:r>
              <a:rPr lang="ru-RU" altLang="ru-RU" sz="4000" dirty="0" smtClean="0">
                <a:latin typeface="Times New Roman" pitchFamily="18" charset="0"/>
              </a:rPr>
              <a:t> выпускников 11-х классов</a:t>
            </a:r>
            <a:endParaRPr lang="ru-RU" altLang="ru-RU" sz="4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052513"/>
            <a:ext cx="9036050" cy="56165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FontTx/>
              <a:buNone/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в форме  (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ыпускного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кзамена </a:t>
            </a:r>
          </a:p>
          <a:p>
            <a:pPr marL="0" indent="0" algn="ctr">
              <a:buFontTx/>
              <a:buNone/>
              <a:defRPr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учебно-воспитательные учреждения закрытого типа</a:t>
            </a: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исполняющие наказания в виде лишения свободы</a:t>
            </a:r>
          </a:p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 учреждениях за пределами РФ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</a:t>
            </a:r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граниченными </a:t>
            </a:r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озможностями </a:t>
            </a:r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доровья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4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 инвалиды</a:t>
            </a:r>
            <a:endParaRPr lang="ru-RU" sz="4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6600" b="1" dirty="0" smtClean="0">
                <a:solidFill>
                  <a:srgbClr val="C00000"/>
                </a:solidFill>
              </a:rPr>
              <a:t>ДЕТИ-ИНВАЛИДЫ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4800" b="1" dirty="0" smtClean="0"/>
              <a:t>При подаче заявления представляют справку, подтверждающую </a:t>
            </a:r>
          </a:p>
          <a:p>
            <a:pPr marL="0" indent="0" algn="ctr">
              <a:buFontTx/>
              <a:buNone/>
            </a:pPr>
            <a:r>
              <a:rPr lang="ru-RU" altLang="ru-RU" sz="4800" b="1" dirty="0" smtClean="0"/>
              <a:t>факт установления инвалидности, </a:t>
            </a:r>
            <a:r>
              <a:rPr lang="ru-RU" altLang="ru-RU" sz="2800" b="1" dirty="0" smtClean="0"/>
              <a:t>выданную федеральным государственным учреждением </a:t>
            </a:r>
            <a:endParaRPr lang="en-US" altLang="ru-RU" sz="2800" b="1" dirty="0" smtClean="0"/>
          </a:p>
          <a:p>
            <a:pPr marL="0" indent="0" algn="ctr">
              <a:buFontTx/>
              <a:buNone/>
            </a:pPr>
            <a:r>
              <a:rPr lang="ru-RU" altLang="ru-RU" sz="2800" b="1" dirty="0" smtClean="0"/>
              <a:t>медико-социальной экспертизы</a:t>
            </a:r>
            <a:endParaRPr lang="ru-RU" altLang="ru-RU" sz="4800" b="1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</a:pPr>
            <a:endParaRPr lang="ru-RU" alt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263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6600" b="1" dirty="0" smtClean="0"/>
              <a:t>УЧАЩИЕСЯ с ОВЗ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 smtClean="0"/>
              <a:t>При подаче заявления представляют копию рекомендаций </a:t>
            </a:r>
          </a:p>
          <a:p>
            <a:pPr marL="0" indent="0">
              <a:buFontTx/>
              <a:buNone/>
            </a:pPr>
            <a:endParaRPr lang="ru-RU" altLang="ru-RU" b="1" smtClean="0"/>
          </a:p>
          <a:p>
            <a:pPr marL="0" indent="0" algn="ctr">
              <a:buFontTx/>
              <a:buNone/>
            </a:pPr>
            <a:r>
              <a:rPr lang="ru-RU" altLang="ru-RU" sz="3600" b="1" smtClean="0">
                <a:solidFill>
                  <a:srgbClr val="C00000"/>
                </a:solidFill>
              </a:rPr>
              <a:t>психолого-медико-педагогической комиссии</a:t>
            </a:r>
          </a:p>
          <a:p>
            <a:pPr marL="0" indent="0" algn="ctr">
              <a:buFontTx/>
              <a:buNone/>
            </a:pPr>
            <a:r>
              <a:rPr lang="ru-RU" altLang="ru-RU" sz="3600" b="1" smtClean="0"/>
              <a:t>(Лиговский проспект  дом  46)</a:t>
            </a:r>
          </a:p>
          <a:p>
            <a:pPr marL="0" indent="0" algn="ctr">
              <a:buFontTx/>
              <a:buNone/>
            </a:pPr>
            <a:endParaRPr lang="ru-RU" altLang="ru-RU" sz="3600" b="1" smtClean="0"/>
          </a:p>
        </p:txBody>
      </p:sp>
    </p:spTree>
    <p:extLst>
      <p:ext uri="{BB962C8B-B14F-4D97-AF65-F5344CB8AC3E}">
        <p14:creationId xmlns:p14="http://schemas.microsoft.com/office/powerpoint/2010/main" val="11544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6600" b="1" dirty="0" smtClean="0"/>
              <a:t>УЧАЩИЕСЯ с ОВЗ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b="1" dirty="0" smtClean="0"/>
              <a:t>ОБ ЭТОМ я должна была знать еще 1 сентября</a:t>
            </a:r>
            <a:r>
              <a:rPr lang="en-US" altLang="ru-RU" sz="4400" b="1" dirty="0" smtClean="0"/>
              <a:t> 2016 </a:t>
            </a:r>
            <a:r>
              <a:rPr lang="ru-RU" altLang="ru-RU" sz="4400" b="1" dirty="0" smtClean="0"/>
              <a:t>года!!!</a:t>
            </a:r>
          </a:p>
          <a:p>
            <a:pPr marL="0" indent="0" algn="ctr">
              <a:buFontTx/>
              <a:buNone/>
            </a:pPr>
            <a:endParaRPr lang="ru-RU" altLang="ru-RU" sz="3600" b="1" dirty="0"/>
          </a:p>
          <a:p>
            <a:pPr marL="0" indent="0" algn="ctr">
              <a:buFontTx/>
              <a:buNone/>
            </a:pPr>
            <a:r>
              <a:rPr lang="ru-RU" altLang="ru-RU" sz="6600" b="1" dirty="0" smtClean="0">
                <a:solidFill>
                  <a:srgbClr val="C00000"/>
                </a:solidFill>
              </a:rPr>
              <a:t>СЕГОДНЯ!!!</a:t>
            </a:r>
          </a:p>
          <a:p>
            <a:pPr marL="0" indent="0" algn="ctr">
              <a:buFontTx/>
              <a:buNone/>
            </a:pPr>
            <a:endParaRPr lang="ru-RU" alt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1007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 lIns="162553" tIns="81276" rIns="162553" bIns="81276">
            <a:normAutofit fontScale="90000"/>
          </a:bodyPr>
          <a:lstStyle/>
          <a:p>
            <a:pPr algn="ctr">
              <a:defRPr/>
            </a:pPr>
            <a:endParaRPr lang="ru-RU" altLang="ru-RU" sz="7100" dirty="0">
              <a:solidFill>
                <a:srgbClr val="C00000"/>
              </a:solidFill>
            </a:endParaRP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 rIns="162553" bIns="81276"/>
          <a:lstStyle/>
          <a:p>
            <a:pPr marL="0" indent="0" algn="ctr">
              <a:buFontTx/>
              <a:buNone/>
            </a:pPr>
            <a:r>
              <a:rPr lang="ru-RU" altLang="ru-RU" sz="5000" b="1" dirty="0" smtClean="0"/>
              <a:t>МЕДИЦИНСКИЙ осмотр выпускников</a:t>
            </a:r>
          </a:p>
          <a:p>
            <a:pPr marL="0" indent="0" algn="ctr">
              <a:buFontTx/>
              <a:buNone/>
            </a:pPr>
            <a:r>
              <a:rPr lang="en-US" altLang="ru-RU" sz="5000" b="1" dirty="0" smtClean="0">
                <a:solidFill>
                  <a:srgbClr val="C00000"/>
                </a:solidFill>
              </a:rPr>
              <a:t>???????</a:t>
            </a:r>
            <a:endParaRPr lang="ru-RU" altLang="ru-RU" sz="5000" b="1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</a:pPr>
            <a:r>
              <a:rPr lang="ru-RU" altLang="ru-RU" sz="5000" b="1" dirty="0" smtClean="0"/>
              <a:t>Выпускная форма Ф-86</a:t>
            </a:r>
          </a:p>
          <a:p>
            <a:pPr marL="0" indent="0" algn="ctr">
              <a:buFontTx/>
              <a:buNone/>
            </a:pPr>
            <a:endParaRPr lang="ru-RU" altLang="ru-RU" sz="5000" b="1" dirty="0" smtClean="0"/>
          </a:p>
          <a:p>
            <a:pPr marL="0" indent="0">
              <a:buFontTx/>
              <a:buNone/>
            </a:pPr>
            <a:endParaRPr lang="ru-RU" altLang="ru-RU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3604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188913"/>
            <a:ext cx="7281863" cy="136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ДОСРОЧНО!!! </a:t>
            </a:r>
            <a:br>
              <a:rPr lang="ru-RU" altLang="ru-RU" sz="6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60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5"/>
            <a:ext cx="9396535" cy="5256684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ru-RU" altLang="ru-RU" sz="4000" b="1" dirty="0" smtClean="0">
                <a:solidFill>
                  <a:srgbClr val="000066"/>
                </a:solidFill>
                <a:latin typeface="Times New Roman" pitchFamily="18" charset="0"/>
              </a:rPr>
              <a:t>Для учащихся, не имеющих возможности по уважительным причинам,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подтвержденным документально,</a:t>
            </a: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пройти ЕГЭ в установленные сроки,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ДОСРОЧНО</a:t>
            </a:r>
            <a:r>
              <a:rPr lang="ru-RU" alt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!!!</a:t>
            </a:r>
            <a:r>
              <a:rPr lang="ru-RU" altLang="ru-RU" sz="32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Об этом я должна знать СЕГОДНЯ!!!</a:t>
            </a:r>
          </a:p>
          <a:p>
            <a:pPr eaLnBrk="1" hangingPunct="1">
              <a:buFontTx/>
              <a:buNone/>
            </a:pPr>
            <a:endParaRPr lang="ru-RU" altLang="ru-RU" sz="3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ДОКУМЕНТЫ спорт школ, </a:t>
            </a: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заявления родителей!!!</a:t>
            </a: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036496" cy="5141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государственный экзамен (ЕГЭ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>
                <a:solidFill>
                  <a:srgbClr val="003399"/>
                </a:solidFill>
              </a:rPr>
              <a:t> — это форма объективной оценки качества подготовки учащихся с использованием </a:t>
            </a:r>
            <a:r>
              <a:rPr lang="ru-RU" b="1" dirty="0">
                <a:solidFill>
                  <a:srgbClr val="003399"/>
                </a:solidFill>
              </a:rPr>
              <a:t>контрольных измерительных материалов (КИМ)</a:t>
            </a:r>
          </a:p>
          <a:p>
            <a:pPr>
              <a:defRPr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выпускной экзамен (ГВЭ) </a:t>
            </a:r>
            <a:r>
              <a:rPr lang="ru-RU" dirty="0">
                <a:solidFill>
                  <a:srgbClr val="003399"/>
                </a:solidFill>
              </a:rPr>
              <a:t>это форма объективной оценки качества подготовки учащихся </a:t>
            </a:r>
            <a:r>
              <a:rPr lang="ru-RU" b="1" dirty="0">
                <a:solidFill>
                  <a:srgbClr val="003399"/>
                </a:solidFill>
              </a:rPr>
              <a:t>с использованием текстов, тем, заданий, билетов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43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4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8912"/>
            <a:ext cx="9144000" cy="151189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dirty="0" smtClean="0">
                <a:latin typeface="Times New Roman" pitchFamily="18" charset="0"/>
              </a:rPr>
              <a:t>              </a:t>
            </a:r>
            <a:r>
              <a:rPr lang="ru-RU" alt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ДОПУСК</a:t>
            </a:r>
            <a:r>
              <a:rPr lang="ru-RU" altLang="ru-RU" b="1" dirty="0" smtClean="0">
                <a:latin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</a:rPr>
              <a:t>к государственной (итоговой) </a:t>
            </a:r>
            <a:r>
              <a:rPr lang="ru-RU" altLang="ru-RU" sz="3600" b="1" dirty="0" smtClean="0">
                <a:latin typeface="Times New Roman" pitchFamily="18" charset="0"/>
              </a:rPr>
              <a:t>аттестации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Выпускники, </a:t>
            </a:r>
          </a:p>
          <a:p>
            <a:pPr algn="ctr" eaLnBrk="1" hangingPunct="1">
              <a:buFontTx/>
              <a:buNone/>
            </a:pPr>
            <a:r>
              <a:rPr lang="ru-RU" altLang="ru-RU" sz="3600" b="1" dirty="0" smtClean="0">
                <a:solidFill>
                  <a:srgbClr val="000066"/>
                </a:solidFill>
                <a:latin typeface="Times New Roman" pitchFamily="18" charset="0"/>
              </a:rPr>
              <a:t>имеющие годовые отметки </a:t>
            </a:r>
          </a:p>
          <a:p>
            <a:pPr algn="ctr" eaLnBrk="1" hangingPunct="1">
              <a:buFontTx/>
              <a:buNone/>
            </a:pPr>
            <a:r>
              <a:rPr lang="ru-RU" altLang="ru-RU" sz="6000" b="1" dirty="0" smtClean="0">
                <a:solidFill>
                  <a:srgbClr val="C00000"/>
                </a:solidFill>
                <a:latin typeface="Times New Roman" pitchFamily="18" charset="0"/>
              </a:rPr>
              <a:t>по всем </a:t>
            </a:r>
            <a:r>
              <a:rPr lang="ru-RU" altLang="ru-RU" sz="3600" dirty="0" smtClean="0">
                <a:solidFill>
                  <a:srgbClr val="000066"/>
                </a:solidFill>
                <a:latin typeface="Times New Roman" pitchFamily="18" charset="0"/>
              </a:rPr>
              <a:t>общеобразовательным </a:t>
            </a:r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предметам учебного плана</a:t>
            </a:r>
          </a:p>
          <a:p>
            <a:pPr algn="ctr" eaLnBrk="1" hangingPunct="1">
              <a:buFontTx/>
              <a:buNone/>
            </a:pPr>
            <a:r>
              <a:rPr lang="ru-RU" altLang="ru-RU" sz="4800" b="1" u="sng" dirty="0" smtClean="0">
                <a:solidFill>
                  <a:srgbClr val="C00000"/>
                </a:solidFill>
                <a:latin typeface="Times New Roman" pitchFamily="18" charset="0"/>
              </a:rPr>
              <a:t>не ниже удовлетворительных</a:t>
            </a:r>
          </a:p>
          <a:p>
            <a:pPr eaLnBrk="1" hangingPunct="1"/>
            <a:endParaRPr lang="ru-RU" altLang="ru-RU" sz="40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РЕШЕНИЕ О ДОПУСКЕ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принимается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педагогическим советом школы </a:t>
            </a:r>
          </a:p>
          <a:p>
            <a:pPr algn="ctr" eaLnBrk="1" hangingPunct="1">
              <a:buFontTx/>
              <a:buNone/>
            </a:pPr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и </a:t>
            </a:r>
          </a:p>
          <a:p>
            <a:pPr algn="ctr" eaLnBrk="1" hangingPunct="1">
              <a:buFontTx/>
              <a:buNone/>
            </a:pPr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оформляется приказом </a:t>
            </a:r>
          </a:p>
          <a:p>
            <a:pPr algn="ctr" eaLnBrk="1" hangingPunct="1">
              <a:buFontTx/>
              <a:buNone/>
            </a:pPr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не позднее </a:t>
            </a:r>
            <a:r>
              <a:rPr lang="ru-RU" alt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15 мая 2018 года</a:t>
            </a:r>
          </a:p>
          <a:p>
            <a:pPr eaLnBrk="1" hangingPunct="1"/>
            <a:endParaRPr lang="ru-RU" altLang="ru-RU" sz="40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188913"/>
            <a:ext cx="7281863" cy="136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ЕГЭ</a:t>
            </a:r>
            <a:b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6000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93175" cy="62658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ru-RU" altLang="ru-RU" sz="4000" b="1" u="sng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4800" b="1" u="sng" dirty="0" smtClean="0">
                <a:solidFill>
                  <a:srgbClr val="C00000"/>
                </a:solidFill>
                <a:latin typeface="Times New Roman" pitchFamily="18" charset="0"/>
              </a:rPr>
              <a:t>В заявлении,</a:t>
            </a:r>
          </a:p>
          <a:p>
            <a:pPr algn="ctr" eaLnBrk="1" hangingPunct="1">
              <a:buFontTx/>
              <a:buNone/>
            </a:pPr>
            <a:r>
              <a:rPr lang="ru-RU" altLang="ru-RU" sz="4800" b="1" u="sng" dirty="0" smtClean="0">
                <a:latin typeface="Times New Roman" pitchFamily="18" charset="0"/>
              </a:rPr>
              <a:t>кроме выбора предметов, семья поставила </a:t>
            </a:r>
            <a:r>
              <a:rPr lang="ru-RU" altLang="ru-RU" sz="4800" b="1" u="sng" dirty="0" smtClean="0">
                <a:solidFill>
                  <a:srgbClr val="C00000"/>
                </a:solidFill>
                <a:latin typeface="Times New Roman" pitchFamily="18" charset="0"/>
              </a:rPr>
              <a:t>подпись</a:t>
            </a:r>
            <a:r>
              <a:rPr lang="en-US" altLang="ru-RU" sz="4800" b="1" u="sng" dirty="0" smtClean="0">
                <a:latin typeface="Times New Roman" pitchFamily="18" charset="0"/>
              </a:rPr>
              <a:t>:</a:t>
            </a:r>
            <a:endParaRPr lang="ru-RU" altLang="ru-RU" sz="4800" b="1" u="sng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ru-RU" altLang="ru-RU" sz="4800" b="1" dirty="0" smtClean="0">
                <a:latin typeface="Times New Roman" pitchFamily="18" charset="0"/>
              </a:rPr>
              <a:t>Все буквы в ФИО-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верны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ru-RU" altLang="ru-RU" sz="4800" b="1" dirty="0" smtClean="0">
                <a:latin typeface="Times New Roman" pitchFamily="18" charset="0"/>
              </a:rPr>
              <a:t> Серия и №</a:t>
            </a:r>
            <a:r>
              <a:rPr lang="en-US" altLang="ru-RU" sz="4800" b="1" dirty="0" smtClean="0">
                <a:latin typeface="Times New Roman" pitchFamily="18" charset="0"/>
              </a:rPr>
              <a:t> </a:t>
            </a:r>
            <a:r>
              <a:rPr lang="ru-RU" altLang="ru-RU" sz="4800" b="1" dirty="0" smtClean="0">
                <a:latin typeface="Times New Roman" pitchFamily="18" charset="0"/>
              </a:rPr>
              <a:t>паспорта-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верны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ru-RU" altLang="ru-RU" sz="4800" b="1" dirty="0" smtClean="0">
                <a:latin typeface="Times New Roman" pitchFamily="18" charset="0"/>
              </a:rPr>
              <a:t>Кем-когда выдан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- верно</a:t>
            </a:r>
          </a:p>
          <a:p>
            <a:pPr algn="ctr" eaLnBrk="1" hangingPunct="1">
              <a:buFontTx/>
              <a:buNone/>
            </a:pPr>
            <a:r>
              <a:rPr lang="ru-RU" altLang="ru-RU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ru-RU" altLang="ru-RU" sz="4800" b="1" u="sng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188913"/>
            <a:ext cx="7281863" cy="136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ЕГЭ </a:t>
            </a:r>
            <a:b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6000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93175" cy="62658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4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4800" dirty="0" smtClean="0">
                <a:solidFill>
                  <a:srgbClr val="000066"/>
                </a:solidFill>
                <a:latin typeface="Times New Roman" pitchFamily="18" charset="0"/>
              </a:rPr>
              <a:t>На основании заявления, школа заносит в электронную базу данных нашего выпускника, ставит ему назначения на экзамены-</a:t>
            </a:r>
          </a:p>
          <a:p>
            <a:pPr algn="ctr" eaLnBrk="1" hangingPunct="1">
              <a:buFontTx/>
              <a:buNone/>
            </a:pPr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После 18 декабря- 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НИЧЕГО ИЗМЕНИТЬ НЕЛЬЗЯ!!! </a:t>
            </a:r>
            <a:endParaRPr lang="ru-RU" altLang="ru-RU" sz="48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188913"/>
            <a:ext cx="7281863" cy="136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  <a:t>ЕГЭ </a:t>
            </a:r>
            <a:br>
              <a:rPr lang="ru-RU" altLang="ru-RU" sz="6000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6000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435975" cy="54737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4000" b="1" u="sng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4800" b="1" u="sng" dirty="0" smtClean="0">
                <a:solidFill>
                  <a:srgbClr val="C00000"/>
                </a:solidFill>
                <a:latin typeface="Times New Roman" pitchFamily="18" charset="0"/>
              </a:rPr>
              <a:t>Заявление</a:t>
            </a:r>
          </a:p>
          <a:p>
            <a:pPr algn="ctr" eaLnBrk="1" hangingPunct="1">
              <a:buFontTx/>
              <a:buNone/>
            </a:pPr>
            <a:r>
              <a:rPr lang="ru-RU" altLang="ru-RU" sz="4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о выборе предметов, ПОДПИСАННОЕ РОДИТЕЛЯМИ</a:t>
            </a:r>
          </a:p>
          <a:p>
            <a:pPr algn="ctr" eaLnBrk="1" hangingPunct="1">
              <a:buFontTx/>
              <a:buNone/>
            </a:pPr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До 18.12.17- окончательно!!!</a:t>
            </a:r>
          </a:p>
          <a:p>
            <a:pPr algn="ctr" eaLnBrk="1" hangingPunct="1">
              <a:buFontTx/>
              <a:buNone/>
            </a:pPr>
            <a:endParaRPr lang="ru-RU" altLang="ru-RU" sz="4800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6356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b="1" smtClean="0">
                <a:latin typeface="Times New Roman" pitchFamily="18" charset="0"/>
                <a:cs typeface="Times New Roman" pitchFamily="18" charset="0"/>
              </a:rPr>
              <a:t>ЕСЛИ ПРЕДМЕТ</a:t>
            </a:r>
          </a:p>
          <a:p>
            <a:pPr marL="0" indent="0" algn="ctr">
              <a:buFontTx/>
              <a:buNone/>
            </a:pPr>
            <a:r>
              <a:rPr lang="ru-RU" altLang="ru-RU" sz="4400" b="1" smtClean="0">
                <a:latin typeface="Times New Roman" pitchFamily="18" charset="0"/>
                <a:cs typeface="Times New Roman" pitchFamily="18" charset="0"/>
              </a:rPr>
              <a:t> НЕ ВНЕСЕН в базу данных,</a:t>
            </a:r>
          </a:p>
          <a:p>
            <a:pPr marL="0" indent="0" algn="ctr">
              <a:buFontTx/>
              <a:buNone/>
            </a:pPr>
            <a:r>
              <a:rPr lang="ru-RU" altLang="ru-RU" sz="4400" b="1" smtClean="0">
                <a:latin typeface="Times New Roman" pitchFamily="18" charset="0"/>
                <a:cs typeface="Times New Roman" pitchFamily="18" charset="0"/>
              </a:rPr>
              <a:t> и выпускнику не назначен этот предмет-</a:t>
            </a:r>
          </a:p>
          <a:p>
            <a:pPr marL="0" indent="0" algn="ctr">
              <a:buFontTx/>
              <a:buNone/>
            </a:pPr>
            <a:endParaRPr lang="ru-RU" alt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СДАТЬ ТАКОЙ ПРЕДМЕТ- НЕВОЗМОЖНО!!!</a:t>
            </a:r>
          </a:p>
        </p:txBody>
      </p:sp>
    </p:spTree>
    <p:extLst>
      <p:ext uri="{BB962C8B-B14F-4D97-AF65-F5344CB8AC3E}">
        <p14:creationId xmlns:p14="http://schemas.microsoft.com/office/powerpoint/2010/main" val="37265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6600" b="1" dirty="0" smtClean="0">
                <a:latin typeface="Times New Roman" pitchFamily="18" charset="0"/>
              </a:rPr>
              <a:t>Особенности </a:t>
            </a:r>
            <a:r>
              <a:rPr lang="ru-RU" altLang="ru-RU" sz="6600" b="1" dirty="0" smtClean="0">
                <a:solidFill>
                  <a:srgbClr val="FF0000"/>
                </a:solidFill>
                <a:latin typeface="Times New Roman" pitchFamily="18" charset="0"/>
              </a:rPr>
              <a:t>ЕГЭ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4400" b="1" smtClean="0">
                <a:solidFill>
                  <a:srgbClr val="000066"/>
                </a:solidFill>
                <a:latin typeface="Times New Roman" pitchFamily="18" charset="0"/>
              </a:rPr>
              <a:t>Единое </a:t>
            </a:r>
            <a:r>
              <a:rPr lang="ru-RU" altLang="ru-RU" sz="4400" b="1" smtClean="0">
                <a:solidFill>
                  <a:srgbClr val="000066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altLang="ru-RU" sz="4400" b="1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4400" b="1" smtClean="0">
                <a:solidFill>
                  <a:srgbClr val="000066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altLang="ru-RU" sz="4400" b="1" smtClean="0">
                <a:solidFill>
                  <a:srgbClr val="000066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altLang="ru-RU" sz="4400" b="1" smtClean="0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4400" b="1" smtClean="0">
                <a:solidFill>
                  <a:srgbClr val="000066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altLang="ru-RU" sz="4400" b="1" smtClean="0">
                <a:solidFill>
                  <a:srgbClr val="000066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altLang="ru-RU" sz="4400" b="1" smtClean="0">
                <a:solidFill>
                  <a:srgbClr val="000066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pPr eaLnBrk="1" hangingPunct="1"/>
            <a:endParaRPr lang="ru-RU" altLang="ru-RU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6600" b="1" dirty="0">
                <a:latin typeface="Times New Roman" pitchFamily="18" charset="0"/>
              </a:rPr>
              <a:t>Особенности </a:t>
            </a:r>
            <a:r>
              <a:rPr lang="ru-RU" altLang="ru-RU" sz="6600" b="1" dirty="0">
                <a:solidFill>
                  <a:srgbClr val="FF0000"/>
                </a:solidFill>
                <a:latin typeface="Times New Roman" pitchFamily="18" charset="0"/>
              </a:rPr>
              <a:t>ЕГЭ</a:t>
            </a:r>
            <a:endParaRPr lang="ru-RU" altLang="ru-RU" sz="6600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686800" cy="5040312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 начинается в 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10:00</a:t>
            </a:r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 по местному времени.</a:t>
            </a:r>
          </a:p>
          <a:p>
            <a:pPr eaLnBrk="1" hangingPunct="1"/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 проводится письменно на русском языке </a:t>
            </a:r>
          </a:p>
          <a:p>
            <a:pPr eaLnBrk="1" hangingPunct="1"/>
            <a:r>
              <a:rPr lang="ru-RU" altLang="ru-RU" sz="4800" b="1" dirty="0" smtClean="0">
                <a:solidFill>
                  <a:srgbClr val="000066"/>
                </a:solidFill>
                <a:latin typeface="Times New Roman" pitchFamily="18" charset="0"/>
              </a:rPr>
              <a:t>Единые правила проведения</a:t>
            </a:r>
          </a:p>
          <a:p>
            <a:pPr eaLnBrk="1" hangingPunct="1"/>
            <a:endParaRPr lang="ru-RU" altLang="ru-RU" dirty="0" smtClean="0">
              <a:solidFill>
                <a:srgbClr val="000066"/>
              </a:solidFill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10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ПРОДОЛЖИТЕЛЬНОСТЬ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Зависит от </a:t>
            </a:r>
            <a:r>
              <a:rPr lang="ru-RU" dirty="0"/>
              <a:t>структуры экзаменационного задания. Продолжительность единого государственного экзамена по каждому предмету известна заранее и устанавливается приказом Министерства образования и науки Российской Федерации ежегодно. Можно сказать, что по каждому предмету ЕГЭ длится не менее </a:t>
            </a:r>
            <a:r>
              <a:rPr lang="ru-RU" b="1" dirty="0"/>
              <a:t>180 минут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2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ОСТАЕТСЯ БЕЗ ИЗМЕНЕНИЙ по всем предметам, кроме биологии</a:t>
            </a:r>
            <a:endParaRPr lang="ru-RU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116616" y="1347281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alt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ВРЕМЯ на прохождение экзамена по биологии УВЕЛИЧЕНО </a:t>
            </a:r>
          </a:p>
          <a:p>
            <a:pPr marL="0" indent="0" algn="ctr">
              <a:buNone/>
            </a:pPr>
            <a:r>
              <a:rPr lang="ru-RU" sz="5400" b="1" dirty="0" smtClean="0"/>
              <a:t>на ПОЛЧАСА!!!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2858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Предметы по выбору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учащихся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Обществознание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Физика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Химия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Биология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История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Литература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Информатика и информационно-коммуникативные технологии (ИКТ)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География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Иностранные языки (английский, немецкий, французский, испанский) 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47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88193"/>
              </p:ext>
            </p:extLst>
          </p:nvPr>
        </p:nvGraphicFramePr>
        <p:xfrm>
          <a:off x="-1" y="404664"/>
          <a:ext cx="9144000" cy="675131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5145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Русский язык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Химия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Биология</a:t>
                      </a:r>
                      <a:endParaRPr lang="ru-RU" sz="2400" dirty="0">
                        <a:effectLst/>
                      </a:endParaRPr>
                    </a:p>
                  </a:txBody>
                  <a:tcPr marL="42401" marR="42401" marT="42401" marB="42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3 часа 30 минут</a:t>
                      </a:r>
                      <a:br>
                        <a:rPr lang="ru-RU" sz="2400" b="1">
                          <a:effectLst/>
                        </a:rPr>
                      </a:br>
                      <a:r>
                        <a:rPr lang="ru-RU" sz="2400">
                          <a:effectLst/>
                        </a:rPr>
                        <a:t>(210 минут)</a:t>
                      </a:r>
                    </a:p>
                  </a:txBody>
                  <a:tcPr marL="42401" marR="42401" marT="42401" marB="42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114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Математика </a:t>
                      </a:r>
                      <a:r>
                        <a:rPr lang="ru-RU" sz="2400" dirty="0">
                          <a:effectLst/>
                        </a:rPr>
                        <a:t>(профильный уровень)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Литература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Обществознание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Физика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Информатика и ИКТ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История </a:t>
                      </a:r>
                      <a:endParaRPr lang="ru-RU" sz="2400" dirty="0">
                        <a:effectLst/>
                      </a:endParaRPr>
                    </a:p>
                  </a:txBody>
                  <a:tcPr marL="42401" marR="42401" marT="42401" marB="42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3 часа 55 минут </a:t>
                      </a:r>
                      <a:r>
                        <a:rPr lang="ru-RU" sz="2400" dirty="0">
                          <a:effectLst/>
                        </a:rPr>
                        <a:t/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(235 минут)</a:t>
                      </a:r>
                    </a:p>
                  </a:txBody>
                  <a:tcPr marL="42401" marR="42401" marT="42401" marB="42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2658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Математика </a:t>
                      </a:r>
                      <a:r>
                        <a:rPr lang="ru-RU" sz="2400">
                          <a:effectLst/>
                        </a:rPr>
                        <a:t>(базовый уровень)</a:t>
                      </a:r>
                      <a:br>
                        <a:rPr lang="ru-RU" sz="2400">
                          <a:effectLst/>
                        </a:rPr>
                      </a:br>
                      <a:r>
                        <a:rPr lang="ru-RU" sz="2400" b="1">
                          <a:effectLst/>
                        </a:rPr>
                        <a:t>Иностранный язык </a:t>
                      </a:r>
                      <a:r>
                        <a:rPr lang="ru-RU" sz="2400">
                          <a:effectLst/>
                        </a:rPr>
                        <a:t>(письменная часть)</a:t>
                      </a:r>
                      <a:br>
                        <a:rPr lang="ru-RU" sz="2400">
                          <a:effectLst/>
                        </a:rPr>
                      </a:br>
                      <a:r>
                        <a:rPr lang="ru-RU" sz="2400" b="1">
                          <a:effectLst/>
                        </a:rPr>
                        <a:t>География</a:t>
                      </a:r>
                      <a:endParaRPr lang="ru-RU" sz="2400">
                        <a:effectLst/>
                      </a:endParaRPr>
                    </a:p>
                  </a:txBody>
                  <a:tcPr marL="42401" marR="42401" marT="42401" marB="42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3 часа</a:t>
                      </a:r>
                      <a:r>
                        <a:rPr lang="ru-RU" sz="2400" dirty="0">
                          <a:effectLst/>
                        </a:rPr>
                        <a:t/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(180 минут)</a:t>
                      </a:r>
                    </a:p>
                  </a:txBody>
                  <a:tcPr marL="42401" marR="42401" marT="42401" marB="42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1452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Иностранный язык </a:t>
                      </a:r>
                      <a:r>
                        <a:rPr lang="ru-RU" sz="2400">
                          <a:effectLst/>
                        </a:rPr>
                        <a:t>(устная часть)</a:t>
                      </a:r>
                    </a:p>
                  </a:txBody>
                  <a:tcPr marL="42401" marR="42401" marT="42401" marB="42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15 минут</a:t>
                      </a:r>
                      <a:endParaRPr lang="ru-RU" sz="2400" dirty="0">
                        <a:effectLst/>
                      </a:endParaRPr>
                    </a:p>
                  </a:txBody>
                  <a:tcPr marL="42401" marR="42401" marT="42401" marB="42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908704" y="692696"/>
            <a:ext cx="4571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62553" tIns="81276" rIns="162553" bIns="81276"/>
          <a:lstStyle/>
          <a:p>
            <a:pPr eaLnBrk="1" hangingPunct="1"/>
            <a:r>
              <a:rPr lang="ru-RU" altLang="ru-RU" smtClean="0"/>
              <a:t>        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3" y="476250"/>
            <a:ext cx="9020175" cy="6048375"/>
          </a:xfrm>
        </p:spPr>
        <p:txBody>
          <a:bodyPr rIns="162553" bIns="81276"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r>
              <a:rPr lang="ru-RU" altLang="ru-RU" sz="6400" b="1" dirty="0" smtClean="0"/>
              <a:t>        НАЧАЛО  ЭКЗАМЕНА</a:t>
            </a:r>
            <a:r>
              <a:rPr lang="ru-RU" altLang="ru-RU" sz="8000" b="1" dirty="0" smtClean="0"/>
              <a:t> </a:t>
            </a:r>
            <a:r>
              <a:rPr lang="ru-RU" altLang="ru-RU" sz="10300" b="1" dirty="0" smtClean="0">
                <a:solidFill>
                  <a:srgbClr val="CC3300"/>
                </a:solidFill>
              </a:rPr>
              <a:t>10.00</a:t>
            </a:r>
          </a:p>
          <a:p>
            <a:pPr>
              <a:buFontTx/>
              <a:buNone/>
              <a:defRPr/>
            </a:pPr>
            <a:r>
              <a:rPr lang="ru-RU" altLang="ru-RU" sz="5700" b="1" dirty="0" smtClean="0"/>
              <a:t>(сбор </a:t>
            </a:r>
            <a:r>
              <a:rPr lang="ru-RU" altLang="ru-RU" sz="5700" b="1" dirty="0">
                <a:solidFill>
                  <a:srgbClr val="0000FF"/>
                </a:solidFill>
              </a:rPr>
              <a:t>8.45</a:t>
            </a:r>
            <a:r>
              <a:rPr lang="ru-RU" altLang="ru-RU" sz="5700" b="1" dirty="0"/>
              <a:t> </a:t>
            </a:r>
            <a:r>
              <a:rPr lang="ru-RU" altLang="ru-RU" sz="5200" b="1" dirty="0"/>
              <a:t>на крыльце школы)</a:t>
            </a:r>
          </a:p>
          <a:p>
            <a:pPr eaLnBrk="1" hangingPunct="1">
              <a:defRPr/>
            </a:pPr>
            <a:r>
              <a:rPr lang="ru-RU" altLang="ru-RU" sz="4800" b="1" dirty="0" smtClean="0">
                <a:solidFill>
                  <a:srgbClr val="0000CC"/>
                </a:solidFill>
              </a:rPr>
              <a:t>ПАСПОРТ,ЧЕРНЫЕ ГЕЛЕВЫЕ РУЧКИ</a:t>
            </a:r>
            <a:endParaRPr lang="ru-RU" altLang="ru-RU" sz="4800" b="1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ru-RU" altLang="ru-RU" sz="4800" b="1" dirty="0">
                <a:solidFill>
                  <a:srgbClr val="0000CC"/>
                </a:solidFill>
              </a:rPr>
              <a:t>СМЕННАЯ </a:t>
            </a:r>
            <a:r>
              <a:rPr lang="ru-RU" altLang="ru-RU" sz="4800" b="1" dirty="0" smtClean="0">
                <a:solidFill>
                  <a:srgbClr val="0000CC"/>
                </a:solidFill>
              </a:rPr>
              <a:t>ОБУВЬ, ШКОЛЬНАЯ ФОРМА, ПРОПУСК</a:t>
            </a:r>
            <a:endParaRPr lang="ru-RU" altLang="ru-RU" sz="4800" b="1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ru-RU" altLang="ru-RU" sz="4800" b="1" dirty="0" smtClean="0">
                <a:solidFill>
                  <a:srgbClr val="C00000"/>
                </a:solidFill>
              </a:rPr>
              <a:t>ПРИКАЗ, РАСПИСКИ, ….. </a:t>
            </a:r>
            <a:endParaRPr lang="ru-RU" altLang="ru-RU" sz="7300" b="1" dirty="0">
              <a:solidFill>
                <a:srgbClr val="C0000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97425"/>
            <a:ext cx="1801813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НЕ ПРОВЕРЯЮТСЯ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ЧЕРНОВИКИ</a:t>
            </a:r>
          </a:p>
          <a:p>
            <a:r>
              <a:rPr lang="ru-RU" sz="7200" b="1" dirty="0" err="1" smtClean="0"/>
              <a:t>КИМы</a:t>
            </a:r>
            <a:endParaRPr lang="ru-RU" sz="7200" b="1" dirty="0" smtClean="0"/>
          </a:p>
          <a:p>
            <a:r>
              <a:rPr lang="ru-RU" sz="7200" b="1" dirty="0" smtClean="0"/>
              <a:t>Оборотная сторона бланка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6397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orenburg.v-info.ru/uf/articles/Image/orenburg/cd8c1e3de1fdbef1fff4a75a8e8bef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54" y="1556792"/>
            <a:ext cx="2817643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7"/>
            <a:ext cx="6552728" cy="417646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3399"/>
                </a:solidFill>
              </a:rPr>
              <a:t>Получение материалов ЕГЭ </a:t>
            </a:r>
            <a:r>
              <a:rPr lang="ru-RU" b="1" dirty="0" smtClean="0">
                <a:solidFill>
                  <a:srgbClr val="003399"/>
                </a:solidFill>
              </a:rPr>
              <a:t>от Управления </a:t>
            </a:r>
            <a:r>
              <a:rPr lang="ru-RU" b="1" dirty="0">
                <a:solidFill>
                  <a:srgbClr val="003399"/>
                </a:solidFill>
              </a:rPr>
              <a:t>специальной связи по </a:t>
            </a:r>
            <a:r>
              <a:rPr lang="ru-RU" b="1" dirty="0" smtClean="0">
                <a:solidFill>
                  <a:srgbClr val="003399"/>
                </a:solidFill>
              </a:rPr>
              <a:t>Санкт-Петербургу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Видеонаблюдение, в том числе он-</a:t>
            </a:r>
            <a:r>
              <a:rPr lang="ru-RU" b="1" dirty="0" err="1" smtClean="0">
                <a:solidFill>
                  <a:srgbClr val="003399"/>
                </a:solidFill>
              </a:rPr>
              <a:t>лайн</a:t>
            </a:r>
            <a:r>
              <a:rPr lang="ru-RU" b="1" dirty="0" smtClean="0">
                <a:solidFill>
                  <a:srgbClr val="003399"/>
                </a:solidFill>
              </a:rPr>
              <a:t>, переносные металлоискатели, средства подавления сотовой связи</a:t>
            </a:r>
          </a:p>
          <a:p>
            <a:r>
              <a:rPr lang="ru-RU" b="1" dirty="0" smtClean="0">
                <a:solidFill>
                  <a:srgbClr val="003399"/>
                </a:solidFill>
              </a:rPr>
              <a:t>Дежурство сотрудников полиции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5517" y="4949788"/>
            <a:ext cx="9159517" cy="190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ВНИМАНИЕ!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ru-RU" sz="2400" b="1" dirty="0" smtClean="0">
                <a:solidFill>
                  <a:srgbClr val="FF0000"/>
                </a:solidFill>
              </a:rPr>
              <a:t>ВЕДЕНИЯ, СОДЕРЖАЩИЕСЯ В КОНТРОЛЬНЫХ ИЗМЕРИТЕЛЬНЫХ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МАТЕРИАЛАХ, ОТНОСЯТСЯ К ИНФОРМАЦИИ ОГРАНИЧЕННОГО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ДОСТУПА!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25829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5430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4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3399"/>
                </a:solidFill>
              </a:rPr>
              <a:t>Общественными наблюдателями при проведении государственной итоговой аттестации</a:t>
            </a:r>
            <a:r>
              <a:rPr lang="ru-RU" sz="2800" b="1" dirty="0" smtClean="0">
                <a:solidFill>
                  <a:srgbClr val="003399"/>
                </a:solidFill>
              </a:rPr>
              <a:t>, признаются совершеннолетние, дееспособные граждане </a:t>
            </a:r>
            <a:r>
              <a:rPr lang="ru-RU" sz="2800" b="1" dirty="0">
                <a:solidFill>
                  <a:srgbClr val="003399"/>
                </a:solidFill>
              </a:rPr>
              <a:t>Российской Федерации, получившие </a:t>
            </a:r>
            <a:r>
              <a:rPr lang="ru-RU" sz="2800" b="1" dirty="0" smtClean="0">
                <a:solidFill>
                  <a:srgbClr val="003399"/>
                </a:solidFill>
              </a:rPr>
              <a:t>аккредитацию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3399"/>
                </a:solidFill>
              </a:rPr>
              <a:t>в Комитете по образованию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3399"/>
                </a:solidFill>
              </a:rPr>
              <a:t>Общественными </a:t>
            </a:r>
            <a:r>
              <a:rPr lang="ru-RU" sz="2800" dirty="0">
                <a:solidFill>
                  <a:srgbClr val="003399"/>
                </a:solidFill>
              </a:rPr>
              <a:t>наблюдателями не могут быть работники:</a:t>
            </a:r>
          </a:p>
          <a:p>
            <a:r>
              <a:rPr lang="ru-RU" sz="2800" dirty="0" smtClean="0">
                <a:solidFill>
                  <a:srgbClr val="003399"/>
                </a:solidFill>
              </a:rPr>
              <a:t>органов</a:t>
            </a:r>
            <a:r>
              <a:rPr lang="ru-RU" sz="2800" dirty="0">
                <a:solidFill>
                  <a:srgbClr val="003399"/>
                </a:solidFill>
              </a:rPr>
              <a:t>, осуществляющих управление в сфере </a:t>
            </a:r>
            <a:r>
              <a:rPr lang="ru-RU" sz="2800" dirty="0" smtClean="0">
                <a:solidFill>
                  <a:srgbClr val="003399"/>
                </a:solidFill>
              </a:rPr>
              <a:t>образования,</a:t>
            </a:r>
            <a:endParaRPr lang="ru-RU" sz="2800" dirty="0">
              <a:solidFill>
                <a:srgbClr val="003399"/>
              </a:solidFill>
            </a:endParaRPr>
          </a:p>
          <a:p>
            <a:r>
              <a:rPr lang="ru-RU" sz="2800" dirty="0">
                <a:solidFill>
                  <a:srgbClr val="003399"/>
                </a:solidFill>
              </a:rPr>
              <a:t>образовательных </a:t>
            </a:r>
            <a:r>
              <a:rPr lang="ru-RU" sz="2800" dirty="0" smtClean="0">
                <a:solidFill>
                  <a:srgbClr val="003399"/>
                </a:solidFill>
              </a:rPr>
              <a:t>организаций,</a:t>
            </a:r>
          </a:p>
          <a:p>
            <a:r>
              <a:rPr lang="ru-RU" sz="2800" dirty="0">
                <a:solidFill>
                  <a:srgbClr val="003399"/>
                </a:solidFill>
              </a:rPr>
              <a:t>а</a:t>
            </a:r>
            <a:r>
              <a:rPr lang="ru-RU" sz="2800" dirty="0" smtClean="0">
                <a:solidFill>
                  <a:srgbClr val="003399"/>
                </a:solidFill>
              </a:rPr>
              <a:t> также лица, чьи близкие родственники, проходят </a:t>
            </a:r>
            <a:r>
              <a:rPr lang="ru-RU" sz="2800" dirty="0">
                <a:solidFill>
                  <a:srgbClr val="003399"/>
                </a:solidFill>
              </a:rPr>
              <a:t>государственную итоговую аттестацию </a:t>
            </a:r>
            <a:r>
              <a:rPr lang="ru-RU" sz="2800" dirty="0" smtClean="0">
                <a:solidFill>
                  <a:srgbClr val="003399"/>
                </a:solidFill>
              </a:rPr>
              <a:t>в </a:t>
            </a:r>
            <a:r>
              <a:rPr lang="ru-RU" sz="2800" dirty="0">
                <a:solidFill>
                  <a:srgbClr val="003399"/>
                </a:solidFill>
              </a:rPr>
              <a:t>текущем году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наблюдатели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90" y="116632"/>
            <a:ext cx="1543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1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640"/>
            <a:ext cx="5616575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49143"/>
            <a:ext cx="9036050" cy="5608857"/>
          </a:xfrm>
        </p:spPr>
        <p:txBody>
          <a:bodyPr>
            <a:normAutofit fontScale="92500"/>
          </a:bodyPr>
          <a:lstStyle/>
          <a:p>
            <a:pPr>
              <a:lnSpc>
                <a:spcPts val="4100"/>
              </a:lnSpc>
              <a:buFont typeface="Arial" pitchFamily="34" charset="0"/>
              <a:buChar char="•"/>
              <a:defRPr/>
            </a:pPr>
            <a:r>
              <a:rPr lang="ru-RU" sz="2800" dirty="0" smtClean="0">
                <a:effectLst/>
              </a:rPr>
              <a:t> </a:t>
            </a:r>
            <a:r>
              <a:rPr lang="ru-RU" sz="3600" b="1" dirty="0" smtClean="0">
                <a:solidFill>
                  <a:srgbClr val="CE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иметь </a:t>
            </a:r>
            <a:r>
              <a:rPr lang="ru-RU" sz="3600" b="1" dirty="0">
                <a:solidFill>
                  <a:srgbClr val="CE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 себе</a:t>
            </a:r>
            <a:r>
              <a:rPr lang="ru-RU" sz="3600" dirty="0">
                <a:effectLst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3399"/>
                </a:solidFill>
                <a:effectLst/>
                <a:cs typeface="Times New Roman" pitchFamily="18" charset="0"/>
              </a:rPr>
              <a:t>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 </a:t>
            </a:r>
            <a:endParaRPr lang="ru-RU" sz="3600" dirty="0" smtClean="0">
              <a:solidFill>
                <a:srgbClr val="003399"/>
              </a:solidFill>
              <a:effectLst/>
              <a:cs typeface="Times New Roman" pitchFamily="18" charset="0"/>
            </a:endParaRPr>
          </a:p>
          <a:p>
            <a:pPr>
              <a:lnSpc>
                <a:spcPts val="4100"/>
              </a:lnSpc>
              <a:defRPr/>
            </a:pPr>
            <a:r>
              <a:rPr lang="ru-RU" sz="3600" b="1" dirty="0" smtClean="0">
                <a:solidFill>
                  <a:srgbClr val="CE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выносить</a:t>
            </a:r>
            <a:r>
              <a:rPr lang="ru-RU" sz="3600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3399"/>
                </a:solidFill>
                <a:effectLst/>
                <a:cs typeface="Times New Roman" pitchFamily="18" charset="0"/>
              </a:rPr>
              <a:t>из аудиторий и ППЭ экзаменационные материалы на бумажном или электронном носителях, </a:t>
            </a:r>
            <a:r>
              <a:rPr lang="ru-RU" sz="3600" b="1" dirty="0">
                <a:solidFill>
                  <a:srgbClr val="CE0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фотографировать</a:t>
            </a:r>
            <a:r>
              <a:rPr lang="ru-RU" sz="3600" dirty="0">
                <a:solidFill>
                  <a:srgbClr val="0000CC"/>
                </a:solidFill>
                <a:effectLst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3399"/>
                </a:solidFill>
                <a:effectLst/>
                <a:cs typeface="Times New Roman" pitchFamily="18" charset="0"/>
              </a:rPr>
              <a:t>экзаменационные </a:t>
            </a:r>
            <a:r>
              <a:rPr lang="ru-RU" sz="3600" dirty="0" smtClean="0">
                <a:solidFill>
                  <a:srgbClr val="003399"/>
                </a:solidFill>
                <a:effectLst/>
                <a:cs typeface="Times New Roman" pitchFamily="18" charset="0"/>
              </a:rPr>
              <a:t>материалы</a:t>
            </a:r>
            <a:endParaRPr lang="ru-RU" sz="3600" dirty="0">
              <a:solidFill>
                <a:srgbClr val="003399"/>
              </a:solidFill>
              <a:effectLst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543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3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632700" cy="13684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6600" b="1" dirty="0" smtClean="0">
                <a:solidFill>
                  <a:srgbClr val="C00000"/>
                </a:solidFill>
                <a:latin typeface="Times New Roman" pitchFamily="18" charset="0"/>
              </a:rPr>
              <a:t>ПАМЯТКА</a:t>
            </a:r>
            <a:endParaRPr lang="ru-RU" altLang="ru-RU" sz="66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45370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endParaRPr lang="ru-RU" altLang="ru-RU" sz="4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000066"/>
                </a:solidFill>
              </a:rPr>
              <a:t>Порядок проведения</a:t>
            </a:r>
            <a:r>
              <a:rPr lang="ru-RU" altLang="ru-RU" sz="5400" b="1" dirty="0" smtClean="0">
                <a:solidFill>
                  <a:srgbClr val="C00000"/>
                </a:solidFill>
              </a:rPr>
              <a:t>+</a:t>
            </a:r>
          </a:p>
          <a:p>
            <a:pPr eaLnBrk="1" hangingPunct="1">
              <a:defRPr/>
            </a:pPr>
            <a:r>
              <a:rPr lang="ru-RU" altLang="ru-RU" sz="5400" b="1" dirty="0" smtClean="0">
                <a:solidFill>
                  <a:srgbClr val="C00000"/>
                </a:solidFill>
              </a:rPr>
              <a:t>Правила ПОВЕДЕНИЯ=</a:t>
            </a:r>
          </a:p>
          <a:p>
            <a:pPr marL="0" indent="0" algn="ctr" eaLnBrk="1" hangingPunct="1">
              <a:buNone/>
              <a:defRPr/>
            </a:pPr>
            <a:r>
              <a:rPr lang="ru-RU" altLang="ru-RU" sz="5400" b="1" dirty="0" smtClean="0"/>
              <a:t>Подпись </a:t>
            </a:r>
          </a:p>
          <a:p>
            <a:pPr marL="0" indent="0" algn="ctr" eaLnBrk="1" hangingPunct="1">
              <a:buNone/>
              <a:defRPr/>
            </a:pPr>
            <a:r>
              <a:rPr lang="ru-RU" altLang="ru-RU" sz="5400" b="1" dirty="0" smtClean="0"/>
              <a:t>родителя 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30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632700" cy="1368425"/>
          </a:xfrm>
        </p:spPr>
        <p:txBody>
          <a:bodyPr/>
          <a:lstStyle/>
          <a:p>
            <a:pPr algn="l" eaLnBrk="1" hangingPunct="1"/>
            <a:r>
              <a:rPr lang="ru-RU" alt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АПЕЛЛЯЦИИ</a:t>
            </a:r>
            <a:endParaRPr lang="ru-RU" altLang="ru-RU" sz="4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453707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4400" b="1" dirty="0" smtClean="0">
                <a:solidFill>
                  <a:srgbClr val="000066"/>
                </a:solidFill>
                <a:latin typeface="Times New Roman" pitchFamily="18" charset="0"/>
              </a:rPr>
              <a:t>По процедуре проведения ЕГЭ- 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</a:rPr>
              <a:t>не выходя с ППЭ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endParaRPr lang="ru-RU" altLang="ru-RU" sz="4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4400" b="1" dirty="0" smtClean="0">
                <a:latin typeface="Times New Roman" pitchFamily="18" charset="0"/>
              </a:rPr>
              <a:t>О несогласии с выставленными баллами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</a:rPr>
              <a:t>-</a:t>
            </a: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</a:rPr>
              <a:t> в школьную комиссию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</a:rPr>
              <a:t> (2 суток)</a:t>
            </a:r>
          </a:p>
          <a:p>
            <a:pPr eaLnBrk="1" hangingPunct="1">
              <a:defRPr/>
            </a:pPr>
            <a:endParaRPr lang="ru-RU" altLang="ru-RU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3" y="0"/>
            <a:ext cx="8784977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>
                <a:effectLst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ru-RU" sz="3900" b="1" dirty="0" smtClean="0">
                <a:solidFill>
                  <a:srgbClr val="FF0000"/>
                </a:solidFill>
              </a:rPr>
              <a:t>п. 45 Порядка проведения ГИА </a:t>
            </a:r>
            <a:r>
              <a:rPr lang="ru-RU" sz="3900" b="1" dirty="0">
                <a:solidFill>
                  <a:srgbClr val="FF0000"/>
                </a:solidFill>
              </a:rPr>
              <a:t>по </a:t>
            </a:r>
            <a:r>
              <a:rPr lang="ru-RU" sz="3900" b="1" dirty="0" smtClean="0">
                <a:solidFill>
                  <a:srgbClr val="FF0000"/>
                </a:solidFill>
              </a:rPr>
              <a:t>образовательным </a:t>
            </a:r>
            <a:r>
              <a:rPr lang="ru-RU" sz="3900" b="1" dirty="0">
                <a:solidFill>
                  <a:srgbClr val="FF0000"/>
                </a:solidFill>
              </a:rPr>
              <a:t>программам среднего общего образования</a:t>
            </a:r>
            <a:endParaRPr lang="ru-RU" sz="3900" b="1" dirty="0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dirty="0" smtClean="0">
                <a:solidFill>
                  <a:srgbClr val="003399"/>
                </a:solidFill>
                <a:effectLst/>
              </a:rPr>
              <a:t>Во </a:t>
            </a:r>
            <a:r>
              <a:rPr lang="ru-RU" dirty="0">
                <a:solidFill>
                  <a:srgbClr val="003399"/>
                </a:solidFill>
                <a:effectLst/>
              </a:rPr>
              <a:t>время экзамена </a:t>
            </a:r>
            <a:r>
              <a:rPr lang="ru-RU" dirty="0" smtClean="0">
                <a:solidFill>
                  <a:srgbClr val="003399"/>
                </a:solidFill>
                <a:effectLst/>
              </a:rPr>
              <a:t>обучающиеся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соблюдают </a:t>
            </a: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устанавливаемый порядок </a:t>
            </a:r>
            <a:r>
              <a:rPr lang="ru-RU" dirty="0">
                <a:solidFill>
                  <a:srgbClr val="003399"/>
                </a:solidFill>
                <a:effectLst/>
              </a:rPr>
              <a:t>проведения ГИА и </a:t>
            </a: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следуют указаниям организаторов</a:t>
            </a:r>
            <a:r>
              <a:rPr lang="ru-RU" dirty="0">
                <a:solidFill>
                  <a:srgbClr val="003399"/>
                </a:solidFill>
                <a:effectLst/>
              </a:rPr>
              <a:t>, а организаторы обеспечивают устанавливаемый порядок проведения ГИА в аудитории и осуществляют контроль за </a:t>
            </a:r>
            <a:r>
              <a:rPr lang="ru-RU" dirty="0" smtClean="0">
                <a:solidFill>
                  <a:srgbClr val="003399"/>
                </a:solidFill>
                <a:effectLst/>
              </a:rPr>
              <a:t>ним</a:t>
            </a:r>
            <a:endParaRPr lang="ru-RU" dirty="0">
              <a:solidFill>
                <a:srgbClr val="003399"/>
              </a:solidFill>
              <a:effectLst/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ВНИМАНИЕ!</a:t>
            </a: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Учащиеся</a:t>
            </a:r>
            <a:r>
              <a:rPr lang="ru-RU" b="1" dirty="0">
                <a:solidFill>
                  <a:srgbClr val="FF0000"/>
                </a:solidFill>
              </a:rPr>
              <a:t>, удаленные с экзамена,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допускаются </a:t>
            </a:r>
            <a:r>
              <a:rPr lang="ru-RU" b="1" dirty="0">
                <a:solidFill>
                  <a:srgbClr val="FF0000"/>
                </a:solidFill>
              </a:rPr>
              <a:t>к повторной аттестации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текущем году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30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5836"/>
            <a:ext cx="8229600" cy="13090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п.4, ст.19.30 Кодекса  РФ «Об административных правонарушениях</a:t>
            </a:r>
            <a:r>
              <a:rPr lang="ru-RU" sz="3600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на граждан </a:t>
            </a:r>
            <a:r>
              <a:rPr lang="ru-RU" b="1" dirty="0" smtClean="0">
                <a:solidFill>
                  <a:srgbClr val="0070C0"/>
                </a:solidFill>
              </a:rPr>
              <a:t>штраф в </a:t>
            </a:r>
            <a:r>
              <a:rPr lang="ru-RU" b="1" dirty="0">
                <a:solidFill>
                  <a:srgbClr val="0070C0"/>
                </a:solidFill>
              </a:rPr>
              <a:t>размере </a:t>
            </a:r>
            <a:r>
              <a:rPr lang="ru-RU" b="1" dirty="0" smtClean="0">
                <a:solidFill>
                  <a:srgbClr val="0070C0"/>
                </a:solidFill>
              </a:rPr>
              <a:t>от </a:t>
            </a:r>
            <a:r>
              <a:rPr lang="ru-RU" b="1" dirty="0">
                <a:solidFill>
                  <a:srgbClr val="0070C0"/>
                </a:solidFill>
              </a:rPr>
              <a:t>3000 руб. до 5000 руб.; </a:t>
            </a:r>
          </a:p>
          <a:p>
            <a:r>
              <a:rPr lang="ru-RU" b="1" dirty="0">
                <a:solidFill>
                  <a:srgbClr val="0070C0"/>
                </a:solidFill>
              </a:rPr>
              <a:t>на должностных лиц </a:t>
            </a:r>
            <a:r>
              <a:rPr lang="ru-RU" b="1" dirty="0" smtClean="0">
                <a:solidFill>
                  <a:srgbClr val="0070C0"/>
                </a:solidFill>
              </a:rPr>
              <a:t>штраф в размере от </a:t>
            </a:r>
            <a:r>
              <a:rPr lang="ru-RU" b="1" dirty="0">
                <a:solidFill>
                  <a:srgbClr val="0070C0"/>
                </a:solidFill>
              </a:rPr>
              <a:t>20000 руб. до 40000 руб.; </a:t>
            </a:r>
          </a:p>
          <a:p>
            <a:r>
              <a:rPr lang="ru-RU" b="1" dirty="0">
                <a:solidFill>
                  <a:srgbClr val="0070C0"/>
                </a:solidFill>
              </a:rPr>
              <a:t>на юридических лиц </a:t>
            </a:r>
            <a:r>
              <a:rPr lang="ru-RU" b="1" dirty="0" smtClean="0">
                <a:solidFill>
                  <a:srgbClr val="0070C0"/>
                </a:solidFill>
              </a:rPr>
              <a:t>штраф в размере от </a:t>
            </a:r>
            <a:r>
              <a:rPr lang="ru-RU" b="1" dirty="0">
                <a:solidFill>
                  <a:srgbClr val="0070C0"/>
                </a:solidFill>
              </a:rPr>
              <a:t>50000 руб. до 200000 руб.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30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1"/>
            <a:ext cx="7345511" cy="8643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Особенности 2018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760"/>
            <a:ext cx="8784530" cy="547260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10000"/>
              <a:defRPr/>
            </a:pPr>
            <a:r>
              <a:rPr lang="ru-RU" sz="4000" b="1" dirty="0" smtClean="0">
                <a:solidFill>
                  <a:srgbClr val="003399"/>
                </a:solidFill>
              </a:rPr>
              <a:t>Введение итогового сочинения</a:t>
            </a:r>
          </a:p>
          <a:p>
            <a:pPr>
              <a:buClr>
                <a:srgbClr val="FF0000"/>
              </a:buClr>
              <a:buSzPct val="110000"/>
              <a:defRPr/>
            </a:pPr>
            <a:r>
              <a:rPr lang="ru-RU" sz="4000" b="1" dirty="0" smtClean="0">
                <a:solidFill>
                  <a:srgbClr val="003399"/>
                </a:solidFill>
              </a:rPr>
              <a:t>2 уровня ЕГЭ по математике: базовый и профильный</a:t>
            </a:r>
          </a:p>
          <a:p>
            <a:pPr>
              <a:buClr>
                <a:srgbClr val="FF0000"/>
              </a:buClr>
              <a:buSzPct val="110000"/>
              <a:defRPr/>
            </a:pPr>
            <a:r>
              <a:rPr lang="ru-RU" sz="4000" b="1" dirty="0" smtClean="0">
                <a:solidFill>
                  <a:srgbClr val="003399"/>
                </a:solidFill>
              </a:rPr>
              <a:t>Иностранные языки: письменная часть и говорение</a:t>
            </a:r>
          </a:p>
          <a:p>
            <a:pPr lvl="0">
              <a:buClr>
                <a:srgbClr val="FF0000"/>
              </a:buClr>
              <a:buSzPct val="110000"/>
              <a:defRPr/>
            </a:pPr>
            <a:r>
              <a:rPr lang="ru-RU" sz="4000" b="1" dirty="0">
                <a:solidFill>
                  <a:srgbClr val="003399"/>
                </a:solidFill>
              </a:rPr>
              <a:t>Отсутствие дополнительного периода </a:t>
            </a:r>
            <a:r>
              <a:rPr lang="ru-RU" sz="4000" b="1" dirty="0" smtClean="0">
                <a:solidFill>
                  <a:srgbClr val="003399"/>
                </a:solidFill>
              </a:rPr>
              <a:t>ЕГЭ</a:t>
            </a:r>
          </a:p>
          <a:p>
            <a:pPr>
              <a:buClr>
                <a:srgbClr val="FF0000"/>
              </a:buClr>
              <a:buSzPct val="110000"/>
              <a:defRPr/>
            </a:pPr>
            <a:endParaRPr lang="ru-RU" sz="4000" b="1" dirty="0" smtClean="0">
              <a:solidFill>
                <a:srgbClr val="003399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547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980728"/>
            <a:ext cx="7281863" cy="7200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 smtClean="0">
                <a:solidFill>
                  <a:srgbClr val="002060"/>
                </a:solidFill>
                <a:latin typeface="Times New Roman" pitchFamily="18" charset="0"/>
              </a:rPr>
              <a:t>ДАТЫ</a:t>
            </a:r>
            <a: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  <a:t>    ЕГЭ </a:t>
            </a:r>
            <a:b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72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35975" cy="45370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МАТЕМАТИКА (базовая)- 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30 мая</a:t>
            </a:r>
          </a:p>
          <a:p>
            <a:pPr algn="ctr">
              <a:buNone/>
            </a:pPr>
            <a:r>
              <a:rPr lang="ru-RU" altLang="ru-RU" sz="5400" b="1" u="sng" dirty="0">
                <a:solidFill>
                  <a:srgbClr val="000066"/>
                </a:solidFill>
                <a:latin typeface="Times New Roman" pitchFamily="18" charset="0"/>
              </a:rPr>
              <a:t>МАТЕМАТИКА </a:t>
            </a: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(профильная)- 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1 июня</a:t>
            </a:r>
            <a:endParaRPr lang="ru-RU" altLang="ru-RU" sz="5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РУССКИЙ ЯЗЫК- 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6 июня</a:t>
            </a:r>
          </a:p>
          <a:p>
            <a:pPr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4800" b="1" u="sng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980728"/>
            <a:ext cx="7281863" cy="7200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 smtClean="0">
                <a:solidFill>
                  <a:srgbClr val="002060"/>
                </a:solidFill>
                <a:latin typeface="Times New Roman" pitchFamily="18" charset="0"/>
              </a:rPr>
              <a:t>ДАТЫ</a:t>
            </a:r>
            <a: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  <a:t>    ЕГЭ </a:t>
            </a:r>
            <a:b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72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3999" cy="4537075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ИНФОРМАТИКА и ИКТ, ГЕОГРАФИЯ- 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28 мая</a:t>
            </a:r>
          </a:p>
          <a:p>
            <a:pPr algn="ctr">
              <a:buNone/>
            </a:pPr>
            <a:endParaRPr lang="ru-RU" altLang="ru-RU" sz="5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ИСТОРИЯ, ХИМИЯ- </a:t>
            </a:r>
            <a:r>
              <a:rPr lang="ru-RU" altLang="ru-RU" sz="5400" b="1" u="sng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 июня</a:t>
            </a:r>
          </a:p>
          <a:p>
            <a:pPr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4800" b="1" u="sng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980728"/>
            <a:ext cx="7281863" cy="7200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 smtClean="0">
                <a:solidFill>
                  <a:srgbClr val="002060"/>
                </a:solidFill>
                <a:latin typeface="Times New Roman" pitchFamily="18" charset="0"/>
              </a:rPr>
              <a:t>ДАТЫ</a:t>
            </a:r>
            <a: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  <a:t>    ЕГЭ </a:t>
            </a:r>
            <a:b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72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3999" cy="4537075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АНГЛИЙСКИЙ ЯЗЫК (говорение)- 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9 июня</a:t>
            </a:r>
          </a:p>
          <a:p>
            <a:pPr algn="ctr">
              <a:buNone/>
            </a:pPr>
            <a:endParaRPr lang="ru-RU" altLang="ru-RU" sz="5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5200" b="1" u="sng" dirty="0" smtClean="0">
                <a:solidFill>
                  <a:srgbClr val="000066"/>
                </a:solidFill>
                <a:latin typeface="Times New Roman" pitchFamily="18" charset="0"/>
              </a:rPr>
              <a:t>ОБЩЕСТВОЗНАНИЕ</a:t>
            </a: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ru-RU" alt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14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июня</a:t>
            </a:r>
          </a:p>
          <a:p>
            <a:pPr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4800" b="1" u="sng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980728"/>
            <a:ext cx="7281863" cy="7200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 smtClean="0">
                <a:solidFill>
                  <a:srgbClr val="002060"/>
                </a:solidFill>
                <a:latin typeface="Times New Roman" pitchFamily="18" charset="0"/>
              </a:rPr>
              <a:t>ДАТЫ</a:t>
            </a:r>
            <a: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  <a:t>    ЕГЭ </a:t>
            </a:r>
            <a:b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72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3999" cy="45370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АНГЛИЙСКИЙ ЯЗЫК ,</a:t>
            </a:r>
          </a:p>
          <a:p>
            <a:pPr algn="ctr"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БИОЛОГИЯ–</a:t>
            </a:r>
          </a:p>
          <a:p>
            <a:pPr algn="ctr"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18 июня</a:t>
            </a:r>
          </a:p>
          <a:p>
            <a:pPr algn="ctr">
              <a:buNone/>
            </a:pPr>
            <a:endParaRPr lang="ru-RU" altLang="ru-RU" sz="5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5200" b="1" u="sng" dirty="0" smtClean="0">
                <a:solidFill>
                  <a:srgbClr val="000066"/>
                </a:solidFill>
                <a:latin typeface="Times New Roman" pitchFamily="18" charset="0"/>
              </a:rPr>
              <a:t>ФИЗИКА, ЛИТЕРАТУРА </a:t>
            </a: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-</a:t>
            </a:r>
            <a:r>
              <a:rPr lang="ru-RU" alt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20 </a:t>
            </a:r>
            <a:r>
              <a:rPr lang="ru-RU" alt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июня</a:t>
            </a:r>
          </a:p>
          <a:p>
            <a:pPr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4800" b="1" u="sng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980728"/>
            <a:ext cx="7281863" cy="7200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 smtClean="0">
                <a:solidFill>
                  <a:srgbClr val="002060"/>
                </a:solidFill>
                <a:latin typeface="Times New Roman" pitchFamily="18" charset="0"/>
              </a:rPr>
              <a:t>ДАТЫ</a:t>
            </a:r>
            <a: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  <a:t>    ЕГЭ </a:t>
            </a:r>
            <a:br>
              <a:rPr lang="ru-RU" altLang="ru-RU" sz="7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altLang="ru-RU" sz="72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35975" cy="45370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ДОСРОЧНАЯ ВОЛНА</a:t>
            </a:r>
            <a:r>
              <a:rPr lang="en-US" altLang="ru-RU" sz="5400" b="1" u="sng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54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10400" b="1" u="sng" dirty="0">
                <a:latin typeface="Times New Roman" pitchFamily="18" charset="0"/>
              </a:rPr>
              <a:t>с</a:t>
            </a:r>
            <a:r>
              <a:rPr lang="ru-RU" altLang="ru-RU" sz="10400" b="1" u="sng" dirty="0" smtClean="0">
                <a:latin typeface="Times New Roman" pitchFamily="18" charset="0"/>
              </a:rPr>
              <a:t> </a:t>
            </a:r>
            <a:r>
              <a:rPr lang="ru-RU" altLang="ru-RU" sz="10400" b="1" u="sng" dirty="0" smtClean="0">
                <a:solidFill>
                  <a:srgbClr val="C00000"/>
                </a:solidFill>
                <a:latin typeface="Times New Roman" pitchFamily="18" charset="0"/>
              </a:rPr>
              <a:t>24 марта </a:t>
            </a:r>
          </a:p>
          <a:p>
            <a:pPr eaLnBrk="1" hangingPunct="1">
              <a:buFontTx/>
              <a:buNone/>
            </a:pPr>
            <a:r>
              <a:rPr lang="ru-RU" altLang="ru-RU" sz="10400" b="1" u="sng" dirty="0" smtClean="0">
                <a:latin typeface="Times New Roman" pitchFamily="18" charset="0"/>
              </a:rPr>
              <a:t>по </a:t>
            </a:r>
            <a:r>
              <a:rPr lang="ru-RU" altLang="ru-RU" sz="10400" b="1" u="sng" dirty="0" smtClean="0">
                <a:solidFill>
                  <a:srgbClr val="C00000"/>
                </a:solidFill>
                <a:latin typeface="Times New Roman" pitchFamily="18" charset="0"/>
              </a:rPr>
              <a:t>4 апреля</a:t>
            </a:r>
            <a:r>
              <a:rPr lang="ru-RU" altLang="ru-RU" sz="10400" b="1" u="sng" dirty="0" smtClean="0">
                <a:latin typeface="Times New Roman" pitchFamily="18" charset="0"/>
              </a:rPr>
              <a:t>!!!</a:t>
            </a:r>
          </a:p>
          <a:p>
            <a:pPr algn="ctr" eaLnBrk="1" hangingPunct="1">
              <a:buFontTx/>
              <a:buNone/>
            </a:pPr>
            <a:endParaRPr lang="ru-RU" altLang="ru-RU" sz="137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Репетиционный экзамен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T:\ОТДЕЛ ОБРАЗОВАНИЯ\Гарченко\2014_04_08 Репитиционный ЕГЭ для 9-х классов\IMG_1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495"/>
            <a:ext cx="5940152" cy="39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ОТДЕЛ ОБРАЗОВАНИЯ\Гарченко\2014_04_08 Репитиционный ЕГЭ для 9-х классов\IMG_1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98" y="4146037"/>
            <a:ext cx="4067944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88840"/>
            <a:ext cx="1547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 lIns="162553" tIns="81276" rIns="162553" bIns="81276">
            <a:normAutofit fontScale="90000"/>
          </a:bodyPr>
          <a:lstStyle/>
          <a:p>
            <a:pPr algn="ctr">
              <a:defRPr/>
            </a:pPr>
            <a:r>
              <a:rPr lang="ru-RU" altLang="ru-RU" sz="7100" dirty="0">
                <a:solidFill>
                  <a:srgbClr val="C00000"/>
                </a:solidFill>
              </a:rPr>
              <a:t>РЦОКО и ИТ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/>
        <p:txBody>
          <a:bodyPr rIns="162553" bIns="81276"/>
          <a:lstStyle/>
          <a:p>
            <a:pPr marL="0" indent="0" algn="ctr">
              <a:buFontTx/>
              <a:buNone/>
            </a:pPr>
            <a:r>
              <a:rPr lang="ru-RU" altLang="ru-RU" sz="5000" b="1" smtClean="0"/>
              <a:t>Вознесенский проспект</a:t>
            </a:r>
          </a:p>
          <a:p>
            <a:pPr marL="0" indent="0" algn="ctr">
              <a:buFontTx/>
              <a:buNone/>
            </a:pPr>
            <a:r>
              <a:rPr lang="ru-RU" altLang="ru-RU" sz="5000" b="1" smtClean="0"/>
              <a:t>Дом 34 А</a:t>
            </a:r>
          </a:p>
        </p:txBody>
      </p:sp>
    </p:spTree>
    <p:extLst>
      <p:ext uri="{BB962C8B-B14F-4D97-AF65-F5344CB8AC3E}">
        <p14:creationId xmlns:p14="http://schemas.microsoft.com/office/powerpoint/2010/main" val="225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9" b="4137"/>
          <a:stretch>
            <a:fillRect/>
          </a:stretch>
        </p:blipFill>
        <p:spPr bwMode="auto">
          <a:xfrm>
            <a:off x="684213" y="2522538"/>
            <a:ext cx="8459787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0" y="0"/>
            <a:ext cx="6588224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Сайт  Федерального Института Педагогических Измерений (ФИПИ) – 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www.fipi.ru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5430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8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22584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Официальный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информационный </a:t>
            </a:r>
            <a:r>
              <a:rPr lang="ru-RU" b="1" dirty="0" smtClean="0">
                <a:solidFill>
                  <a:srgbClr val="FF0000"/>
                </a:solidFill>
              </a:rPr>
              <a:t>портал единого государственного экзамена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FF0000"/>
                </a:solidFill>
              </a:rPr>
              <a:t>://www.ege.edu.ru/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296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7129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7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Но что будет </a:t>
            </a:r>
            <a:r>
              <a:rPr lang="ru-RU" sz="5400" b="1" dirty="0" smtClean="0">
                <a:solidFill>
                  <a:srgbClr val="FF0000"/>
                </a:solidFill>
              </a:rPr>
              <a:t> с ЕГЭ дальше?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800" b="1" dirty="0" smtClean="0"/>
              <a:t>Пока </a:t>
            </a:r>
            <a:r>
              <a:rPr lang="ru-RU" sz="4800" b="1" dirty="0"/>
              <a:t>неизвестно. </a:t>
            </a:r>
            <a:endParaRPr lang="ru-RU" sz="4800" b="1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0000CC"/>
                </a:solidFill>
              </a:rPr>
              <a:t>Ранее </a:t>
            </a:r>
            <a:r>
              <a:rPr lang="ru-RU" sz="4700" b="1" dirty="0">
                <a:solidFill>
                  <a:srgbClr val="0000CC"/>
                </a:solidFill>
              </a:rPr>
              <a:t>в качестве самого вероятного третьего обязательного экзамена в правительстве </a:t>
            </a:r>
            <a:r>
              <a:rPr lang="ru-RU" sz="4700" b="1" dirty="0" smtClean="0">
                <a:solidFill>
                  <a:srgbClr val="0000CC"/>
                </a:solidFill>
              </a:rPr>
              <a:t>называли</a:t>
            </a:r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0000CC"/>
                </a:solidFill>
              </a:rPr>
              <a:t> </a:t>
            </a:r>
            <a:r>
              <a:rPr lang="ru-RU" sz="4700" b="1" dirty="0">
                <a:solidFill>
                  <a:srgbClr val="C00000"/>
                </a:solidFill>
              </a:rPr>
              <a:t>ЕГЭ по иностранному языку</a:t>
            </a:r>
            <a:r>
              <a:rPr lang="ru-RU" sz="4700" b="1" dirty="0" smtClean="0">
                <a:solidFill>
                  <a:srgbClr val="0000CC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0000CC"/>
                </a:solidFill>
              </a:rPr>
              <a:t>запуск </a:t>
            </a:r>
            <a:r>
              <a:rPr lang="ru-RU" sz="4700" b="1" dirty="0">
                <a:solidFill>
                  <a:srgbClr val="0000CC"/>
                </a:solidFill>
              </a:rPr>
              <a:t>которого планируется приблизительно к 2020 году.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24" y="-24066"/>
            <a:ext cx="9176088" cy="688206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9979" y="2019163"/>
            <a:ext cx="2386608" cy="1873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500" b="1" dirty="0" smtClean="0">
                <a:ln w="0"/>
                <a:solidFill>
                  <a:srgbClr val="2186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ЕГЭ</a:t>
            </a:r>
            <a:endParaRPr lang="ru-RU" sz="11500" b="1" dirty="0">
              <a:ln w="0"/>
              <a:solidFill>
                <a:srgbClr val="2186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ermolinoschool.ru/new/wp-content/uploads/2017/01/12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7" t="-3906" r="26870" b="1"/>
          <a:stretch/>
        </p:blipFill>
        <p:spPr bwMode="auto">
          <a:xfrm>
            <a:off x="2519772" y="308385"/>
            <a:ext cx="4104456" cy="341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7"/>
          <p:cNvSpPr txBox="1">
            <a:spLocks/>
          </p:cNvSpPr>
          <p:nvPr/>
        </p:nvSpPr>
        <p:spPr>
          <a:xfrm>
            <a:off x="5947657" y="2006182"/>
            <a:ext cx="2818656" cy="217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1500" b="1" dirty="0" smtClean="0">
                <a:ln w="0"/>
                <a:solidFill>
                  <a:srgbClr val="2186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ОГЭ</a:t>
            </a:r>
            <a:endParaRPr lang="ru-RU" sz="11500" b="1" dirty="0">
              <a:ln w="0"/>
              <a:solidFill>
                <a:srgbClr val="2186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Объект 7"/>
          <p:cNvSpPr txBox="1">
            <a:spLocks/>
          </p:cNvSpPr>
          <p:nvPr/>
        </p:nvSpPr>
        <p:spPr>
          <a:xfrm>
            <a:off x="2704575" y="3929785"/>
            <a:ext cx="4195885" cy="29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3000" b="1" dirty="0" smtClean="0">
                <a:ln w="0"/>
                <a:solidFill>
                  <a:srgbClr val="2186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</a:t>
            </a:r>
            <a:endParaRPr lang="ru-RU" sz="13000" b="1" dirty="0">
              <a:ln w="0"/>
              <a:solidFill>
                <a:srgbClr val="2186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7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Но что будет </a:t>
            </a:r>
            <a:r>
              <a:rPr lang="ru-RU" sz="5400" b="1" dirty="0" smtClean="0">
                <a:solidFill>
                  <a:srgbClr val="FF0000"/>
                </a:solidFill>
              </a:rPr>
              <a:t> с ЕГЭ дальше?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900" b="1" dirty="0">
                <a:solidFill>
                  <a:srgbClr val="0000CC"/>
                </a:solidFill>
              </a:rPr>
              <a:t>Возможно также, что все 11-классники будут сдавать </a:t>
            </a:r>
            <a:r>
              <a:rPr lang="ru-RU" sz="3900" b="1" dirty="0">
                <a:solidFill>
                  <a:srgbClr val="C00000"/>
                </a:solidFill>
              </a:rPr>
              <a:t>экзамен по истории России </a:t>
            </a:r>
            <a:endParaRPr lang="ru-RU" sz="39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900" b="1" dirty="0" smtClean="0">
                <a:solidFill>
                  <a:srgbClr val="0000CC"/>
                </a:solidFill>
              </a:rPr>
              <a:t>(</a:t>
            </a:r>
            <a:r>
              <a:rPr lang="ru-RU" sz="3900" b="1" dirty="0">
                <a:solidFill>
                  <a:srgbClr val="0000CC"/>
                </a:solidFill>
              </a:rPr>
              <a:t>устно или письменно, пока </a:t>
            </a:r>
            <a:r>
              <a:rPr lang="ru-RU" sz="3900" b="1" dirty="0" smtClean="0">
                <a:solidFill>
                  <a:srgbClr val="0000CC"/>
                </a:solidFill>
              </a:rPr>
              <a:t>не совсем ясно).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500" b="1" dirty="0"/>
              <a:t>С этим предложением выступали министр культуры Владимир </a:t>
            </a:r>
            <a:r>
              <a:rPr lang="ru-RU" sz="3500" b="1" dirty="0" err="1"/>
              <a:t>Мединский</a:t>
            </a:r>
            <a:r>
              <a:rPr lang="ru-RU" sz="3500" b="1" dirty="0"/>
              <a:t> и председатель Госдумы РФ Сергей Нарышкин. Позднее их поддержал глава </a:t>
            </a:r>
            <a:r>
              <a:rPr lang="ru-RU" sz="3500" b="1" dirty="0" err="1"/>
              <a:t>Рособрнадзора</a:t>
            </a:r>
            <a:r>
              <a:rPr lang="ru-RU" sz="3500" b="1" dirty="0"/>
              <a:t> Сергей Кравцов. По словам последнего, для решения вопроса будет создана специальная рабочая группа.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9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Но что будет </a:t>
            </a:r>
            <a:r>
              <a:rPr lang="ru-RU" sz="5400" b="1" dirty="0" smtClean="0">
                <a:solidFill>
                  <a:srgbClr val="FF0000"/>
                </a:solidFill>
              </a:rPr>
              <a:t> с ЕГЭ дальше?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600" b="1" dirty="0">
                <a:solidFill>
                  <a:srgbClr val="0000CC"/>
                </a:solidFill>
              </a:rPr>
              <a:t>И, наконец, еще один претендент на включение </a:t>
            </a:r>
            <a:r>
              <a:rPr lang="ru-RU" sz="4600" b="1" dirty="0" smtClean="0">
                <a:solidFill>
                  <a:srgbClr val="0000CC"/>
                </a:solidFill>
              </a:rPr>
              <a:t>             в </a:t>
            </a:r>
            <a:r>
              <a:rPr lang="ru-RU" sz="4600" b="1" dirty="0">
                <a:solidFill>
                  <a:srgbClr val="0000CC"/>
                </a:solidFill>
              </a:rPr>
              <a:t>список обязательных для всех выпускников экзаменов – </a:t>
            </a:r>
            <a:r>
              <a:rPr lang="ru-RU" sz="4600" b="1" dirty="0">
                <a:solidFill>
                  <a:srgbClr val="C00000"/>
                </a:solidFill>
              </a:rPr>
              <a:t>литература,</a:t>
            </a:r>
            <a:r>
              <a:rPr lang="ru-RU" sz="4600" b="1" dirty="0">
                <a:solidFill>
                  <a:srgbClr val="0000CC"/>
                </a:solidFill>
              </a:rPr>
              <a:t> одна из базовых гуманитарных дисциплин</a:t>
            </a:r>
            <a:r>
              <a:rPr lang="ru-RU" sz="4600" b="1" dirty="0" smtClean="0">
                <a:solidFill>
                  <a:srgbClr val="0000CC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0000CC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9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Но что будет </a:t>
            </a:r>
            <a:r>
              <a:rPr lang="ru-RU" sz="5400" b="1" dirty="0" smtClean="0">
                <a:solidFill>
                  <a:srgbClr val="FF0000"/>
                </a:solidFill>
              </a:rPr>
              <a:t> с ЕГЭ дальше?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0000CC"/>
                </a:solidFill>
              </a:rPr>
              <a:t> </a:t>
            </a:r>
            <a:r>
              <a:rPr lang="ru-RU" sz="4600" b="1" dirty="0"/>
              <a:t>Формат и целесообразность ее сдачи к настоящему времени остается поводом для дискуссий. </a:t>
            </a:r>
            <a:r>
              <a:rPr lang="ru-RU" sz="4600" b="1" dirty="0">
                <a:solidFill>
                  <a:srgbClr val="C00000"/>
                </a:solidFill>
              </a:rPr>
              <a:t>Напомним, что с 2015 года все выпускники пишут итоговое сочинение </a:t>
            </a:r>
            <a:r>
              <a:rPr lang="ru-RU" sz="4600" b="1" dirty="0"/>
              <a:t>(изложение), которое не только концентрируется вокруг литературы, но также проверяет у школьников знания &gt;по русскому языку и умение логически мыслить. Другими словами, оно не привязано исключительно к литературе и </a:t>
            </a:r>
            <a:r>
              <a:rPr lang="ru-RU" sz="5100" b="1" dirty="0"/>
              <a:t>н</a:t>
            </a:r>
            <a:r>
              <a:rPr lang="ru-RU" sz="4500" b="1" dirty="0"/>
              <a:t>осит </a:t>
            </a:r>
            <a:r>
              <a:rPr lang="ru-RU" sz="4500" b="1" dirty="0" err="1"/>
              <a:t>метапредметный</a:t>
            </a:r>
            <a:r>
              <a:rPr lang="ru-RU" sz="4500" b="1" dirty="0"/>
              <a:t> характер. </a:t>
            </a:r>
            <a:endParaRPr lang="ru-RU" sz="4500" b="1" dirty="0" smtClean="0"/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Так </a:t>
            </a:r>
            <a:r>
              <a:rPr lang="ru-RU" sz="5100" b="1" dirty="0">
                <a:solidFill>
                  <a:srgbClr val="C00000"/>
                </a:solidFill>
              </a:rPr>
              <a:t>что экзамен по </a:t>
            </a:r>
            <a:r>
              <a:rPr lang="ru-RU" sz="5100" b="1" dirty="0" smtClean="0">
                <a:solidFill>
                  <a:srgbClr val="C00000"/>
                </a:solidFill>
              </a:rPr>
              <a:t>литературе</a:t>
            </a: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 </a:t>
            </a:r>
            <a:r>
              <a:rPr lang="ru-RU" sz="5100" b="1" dirty="0">
                <a:solidFill>
                  <a:srgbClr val="C00000"/>
                </a:solidFill>
              </a:rPr>
              <a:t>имеет большие шансы на появление</a:t>
            </a:r>
            <a:r>
              <a:rPr lang="ru-RU" sz="4500" b="1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Но что будет </a:t>
            </a:r>
            <a:r>
              <a:rPr lang="ru-RU" sz="5400" b="1" dirty="0" smtClean="0">
                <a:solidFill>
                  <a:srgbClr val="FF0000"/>
                </a:solidFill>
              </a:rPr>
              <a:t> с ЕГЭ дальше?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b="1" dirty="0"/>
              <a:t>Какие выводы можно сделать из вышесказанного? </a:t>
            </a:r>
            <a:endParaRPr lang="ru-RU" sz="4400" b="1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такие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800" b="1" dirty="0">
                <a:solidFill>
                  <a:srgbClr val="C00000"/>
                </a:solidFill>
              </a:rPr>
              <a:t>что третьему ЕГЭ – быть,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но </a:t>
            </a:r>
            <a:r>
              <a:rPr lang="ru-RU" sz="3600" b="1" dirty="0">
                <a:solidFill>
                  <a:srgbClr val="0000CC"/>
                </a:solidFill>
              </a:rPr>
              <a:t>только после 2018 года (или позже). Может быть, и четвертому (и пятому) тоже. </a:t>
            </a:r>
            <a:endParaRPr lang="ru-RU" sz="3600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00CC"/>
                </a:solidFill>
              </a:rPr>
              <a:t>Но </a:t>
            </a:r>
            <a:r>
              <a:rPr lang="ru-RU" sz="3600" b="1" dirty="0">
                <a:solidFill>
                  <a:srgbClr val="0000CC"/>
                </a:solidFill>
              </a:rPr>
              <a:t>говорить уверенно </a:t>
            </a:r>
            <a:r>
              <a:rPr lang="ru-RU" sz="3600" b="1">
                <a:solidFill>
                  <a:srgbClr val="0000CC"/>
                </a:solidFill>
              </a:rPr>
              <a:t>сейчас </a:t>
            </a:r>
            <a:r>
              <a:rPr lang="ru-RU" sz="3600" b="1" smtClean="0">
                <a:solidFill>
                  <a:srgbClr val="0000CC"/>
                </a:solidFill>
              </a:rPr>
              <a:t>рано…….</a:t>
            </a:r>
            <a:endParaRPr lang="ru-RU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ИТОГОВОЕ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ЭКЗАМЕНАЦИОННОЕ СОЧИНЕНИЕ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6000" b="1" dirty="0" smtClean="0"/>
              <a:t>СРЕДА,   </a:t>
            </a:r>
            <a:r>
              <a:rPr lang="ru-RU" sz="6000" b="1" dirty="0" smtClean="0">
                <a:solidFill>
                  <a:srgbClr val="0000CC"/>
                </a:solidFill>
              </a:rPr>
              <a:t>6 ДЕКАБРЯ,  </a:t>
            </a:r>
            <a:r>
              <a:rPr lang="ru-RU" sz="6000" b="1" dirty="0" smtClean="0">
                <a:solidFill>
                  <a:srgbClr val="C00000"/>
                </a:solidFill>
              </a:rPr>
              <a:t>9.15,  </a:t>
            </a:r>
            <a:r>
              <a:rPr lang="ru-RU" sz="6000" b="1" dirty="0" smtClean="0"/>
              <a:t>КОНЦЕРТНЫЙ ЗАЛ ШКОЛЫ № 619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0987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36050" cy="1584176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Основные направления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тем итогового сочинения в 2017/18 учебном году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9036496" cy="4869483"/>
          </a:xfrm>
        </p:spPr>
        <p:txBody>
          <a:bodyPr/>
          <a:lstStyle/>
          <a:p>
            <a:r>
              <a:rPr lang="ru-RU" sz="4000" b="1" dirty="0">
                <a:solidFill>
                  <a:srgbClr val="0000CC"/>
                </a:solidFill>
              </a:rPr>
              <a:t>«Верность и измена»,</a:t>
            </a:r>
          </a:p>
          <a:p>
            <a:r>
              <a:rPr lang="ru-RU" sz="4000" b="1" dirty="0">
                <a:solidFill>
                  <a:srgbClr val="0000CC"/>
                </a:solidFill>
              </a:rPr>
              <a:t>«Равнодушие и отзывчивость»,</a:t>
            </a:r>
          </a:p>
          <a:p>
            <a:r>
              <a:rPr lang="ru-RU" sz="4000" b="1" dirty="0">
                <a:solidFill>
                  <a:srgbClr val="0000CC"/>
                </a:solidFill>
              </a:rPr>
              <a:t>«Цели и средства»,</a:t>
            </a:r>
          </a:p>
          <a:p>
            <a:r>
              <a:rPr lang="ru-RU" sz="4000" b="1" dirty="0">
                <a:solidFill>
                  <a:srgbClr val="0000CC"/>
                </a:solidFill>
              </a:rPr>
              <a:t>«Смелость и трусость»,</a:t>
            </a:r>
          </a:p>
          <a:p>
            <a:r>
              <a:rPr lang="ru-RU" sz="4000" b="1" dirty="0">
                <a:solidFill>
                  <a:srgbClr val="0000CC"/>
                </a:solidFill>
              </a:rPr>
              <a:t>«Человек и общество».</a:t>
            </a:r>
          </a:p>
          <a:p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47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6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УСПЕШНОЕ НАПИСАНИЕ ИТОГОВОГО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ЭКЗАМЕНАЦИОННОГО СОЧИНЕНИЯ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0000CC"/>
                </a:solidFill>
              </a:rPr>
              <a:t>ЯВЛЯЕТСЯ </a:t>
            </a:r>
            <a:br>
              <a:rPr lang="ru-RU" sz="5400" b="1" dirty="0" smtClean="0">
                <a:solidFill>
                  <a:srgbClr val="0000CC"/>
                </a:solidFill>
              </a:rPr>
            </a:br>
            <a:r>
              <a:rPr lang="ru-RU" sz="5400" b="1" dirty="0" smtClean="0">
                <a:solidFill>
                  <a:srgbClr val="0000CC"/>
                </a:solidFill>
              </a:rPr>
              <a:t>первым допуском до ЕГЭ!!!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1215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 ИТОГОВОГО СОЧИНЕНИЯ ОСТАЛОСЬ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19900" b="1" dirty="0" smtClean="0">
                <a:solidFill>
                  <a:srgbClr val="FF0000"/>
                </a:solidFill>
              </a:rPr>
              <a:t>3 дня</a:t>
            </a:r>
            <a:r>
              <a:rPr lang="ru-RU" sz="19900" b="1" dirty="0" smtClean="0">
                <a:solidFill>
                  <a:srgbClr val="0000CC"/>
                </a:solidFill>
              </a:rPr>
              <a:t>!!!</a:t>
            </a:r>
            <a:endParaRPr lang="ru-RU" sz="199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731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70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 ПЕРВОГО </a:t>
            </a:r>
            <a:r>
              <a:rPr lang="ru-RU" sz="8800" b="1" dirty="0" smtClean="0">
                <a:solidFill>
                  <a:srgbClr val="0000CC"/>
                </a:solidFill>
              </a:rPr>
              <a:t>ЕГЭ</a:t>
            </a:r>
            <a:r>
              <a:rPr lang="ru-RU" sz="5400" b="1" dirty="0" smtClean="0">
                <a:solidFill>
                  <a:srgbClr val="FF0000"/>
                </a:solidFill>
              </a:rPr>
              <a:t> ОСТАЛОСЬ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19900" b="1" dirty="0" smtClean="0">
                <a:solidFill>
                  <a:srgbClr val="FF0000"/>
                </a:solidFill>
              </a:rPr>
              <a:t>176 дней</a:t>
            </a:r>
            <a:r>
              <a:rPr lang="ru-RU" sz="19900" b="1" dirty="0" smtClean="0">
                <a:solidFill>
                  <a:srgbClr val="0000CC"/>
                </a:solidFill>
              </a:rPr>
              <a:t>!!!</a:t>
            </a:r>
            <a:endParaRPr lang="ru-RU" sz="199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7318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42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ашины Документы\небывал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zaochnik.ru/blog/wp-content/uploads/2017/05/mount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x-lines.ru/letters/i/cyrillicfancy/0145/000000/60/1/4nopdy6to8eadwf44nhpbqjy4g87bp6ttxemwebtgya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9" r="20444"/>
          <a:stretch/>
        </p:blipFill>
        <p:spPr bwMode="auto">
          <a:xfrm>
            <a:off x="727018" y="2712074"/>
            <a:ext cx="3102327" cy="115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x-lines.ru/letters/i/cyrillicfancy/0145/000000/60/1/4nopdy6to8eadwf44nhpbqjy4g87bp6ttxemwebtgya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3"/>
          <a:stretch/>
        </p:blipFill>
        <p:spPr bwMode="auto">
          <a:xfrm>
            <a:off x="239598" y="1609482"/>
            <a:ext cx="4077168" cy="11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x-lines.ru/letters/i/cyrillicfancy/0145/000000/60/1/4nopdy6to8eadwf44nhpbqjy4g87bp6ttxemwebtgya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9"/>
          <a:stretch/>
        </p:blipFill>
        <p:spPr bwMode="auto">
          <a:xfrm>
            <a:off x="4354419" y="385346"/>
            <a:ext cx="166915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x-lines.ru/letters/i/cyrillicfancy/0145/000000/60/1/4nopdy6to8eadwf44nhpbqjy4g87bp6ttxemwebtgya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9"/>
          <a:stretch/>
        </p:blipFill>
        <p:spPr bwMode="auto">
          <a:xfrm>
            <a:off x="4429549" y="3567010"/>
            <a:ext cx="166915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x-lines.ru/letters/i/cyrillicfancy/0145/000000/60/1/4nopdy6to8eadwf44nhpbqjy4g87bp6ttxemwebtgya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9"/>
          <a:stretch/>
        </p:blipFill>
        <p:spPr bwMode="auto">
          <a:xfrm>
            <a:off x="4420283" y="2501949"/>
            <a:ext cx="166915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x-lines.ru/letters/i/cyrillicfancy/0145/000000/60/1/4nopdy6to8eadwf44nhpbqjy4g87bp6ttxemwebtgya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9"/>
          <a:stretch/>
        </p:blipFill>
        <p:spPr bwMode="auto">
          <a:xfrm>
            <a:off x="4386625" y="1448812"/>
            <a:ext cx="166915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24" y="-24066"/>
            <a:ext cx="9176088" cy="6882066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807876" y="1209048"/>
            <a:ext cx="3119448" cy="220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0" b="1" dirty="0" smtClean="0">
                <a:ln w="0"/>
                <a:solidFill>
                  <a:srgbClr val="2186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ЕГЭ</a:t>
            </a:r>
            <a:endParaRPr lang="ru-RU" sz="13000" b="1" dirty="0">
              <a:ln w="0"/>
              <a:solidFill>
                <a:srgbClr val="2186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ermolinoschool.ru/new/wp-content/uploads/2017/01/12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7" t="-3906" r="26870" b="1"/>
          <a:stretch/>
        </p:blipFill>
        <p:spPr bwMode="auto">
          <a:xfrm>
            <a:off x="465516" y="1417638"/>
            <a:ext cx="3584640" cy="29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7"/>
          <p:cNvSpPr txBox="1">
            <a:spLocks/>
          </p:cNvSpPr>
          <p:nvPr/>
        </p:nvSpPr>
        <p:spPr>
          <a:xfrm>
            <a:off x="4211960" y="2673059"/>
            <a:ext cx="4195885" cy="29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0" b="1" i="0" u="none" strike="noStrike" kern="1200" cap="none" spc="0" normalizeH="0" baseline="0" noProof="0" dirty="0" smtClean="0">
                <a:ln w="0"/>
                <a:solidFill>
                  <a:srgbClr val="2186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2017</a:t>
            </a:r>
            <a:endParaRPr kumimoji="0" lang="ru-RU" sz="13000" b="1" i="0" u="none" strike="noStrike" kern="1200" cap="none" spc="0" normalizeH="0" baseline="0" noProof="0" dirty="0">
              <a:ln w="0"/>
              <a:solidFill>
                <a:srgbClr val="2186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921</TotalTime>
  <Words>1636</Words>
  <Application>Microsoft Office PowerPoint</Application>
  <PresentationFormat>Экран (4:3)</PresentationFormat>
  <Paragraphs>411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Презентация PowerPoint</vt:lpstr>
      <vt:lpstr>«Об организации и проведении государственной итоговой аттестации выпускников государственных общеобразовательных учреждений  Калининского района  Санкт-Петербурга в 2018 году»  </vt:lpstr>
      <vt:lpstr> Государственная итоговая аттестация</vt:lpstr>
      <vt:lpstr>Предметы по выбору  учащихся</vt:lpstr>
      <vt:lpstr>Особенности 2018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ЕГЭ</vt:lpstr>
      <vt:lpstr>ГИА выпускников 11 -х классов</vt:lpstr>
      <vt:lpstr>ГИА выпускников 11-х классов</vt:lpstr>
      <vt:lpstr>ГИА выпускников 11-х классов</vt:lpstr>
      <vt:lpstr>ДЕТИ-ИНВАЛИДЫ</vt:lpstr>
      <vt:lpstr>УЧАЩИЕСЯ с ОВЗ</vt:lpstr>
      <vt:lpstr>УЧАЩИЕСЯ с ОВЗ</vt:lpstr>
      <vt:lpstr>Презентация PowerPoint</vt:lpstr>
      <vt:lpstr>ДОСРОЧНО!!!  </vt:lpstr>
      <vt:lpstr>              ДОПУСК к государственной (итоговой) аттестации </vt:lpstr>
      <vt:lpstr>РЕШЕНИЕ О ДОПУСКЕ</vt:lpstr>
      <vt:lpstr>                             ЕГЭ </vt:lpstr>
      <vt:lpstr>                             ЕГЭ  </vt:lpstr>
      <vt:lpstr>ЕГЭ  </vt:lpstr>
      <vt:lpstr>Презентация PowerPoint</vt:lpstr>
      <vt:lpstr>Особенности ЕГЭ</vt:lpstr>
      <vt:lpstr>Особенности ЕГЭ</vt:lpstr>
      <vt:lpstr>ПРОДОЛЖИТЕЛЬНОСТЬ ЕГЭ</vt:lpstr>
      <vt:lpstr>ОСТАЕТСЯ БЕЗ ИЗМЕНЕНИЙ по всем предметам, кроме биологии</vt:lpstr>
      <vt:lpstr>Презентация PowerPoint</vt:lpstr>
      <vt:lpstr>          </vt:lpstr>
      <vt:lpstr>НЕ ПРОВЕРЯЮТСЯ</vt:lpstr>
      <vt:lpstr>Информационная безопасность</vt:lpstr>
      <vt:lpstr>Общественные наблюдатели</vt:lpstr>
      <vt:lpstr>Запрещается:</vt:lpstr>
      <vt:lpstr>ПАМЯТКА</vt:lpstr>
      <vt:lpstr>АПЕЛЛЯЦИИ</vt:lpstr>
      <vt:lpstr>Презентация PowerPoint</vt:lpstr>
      <vt:lpstr>п.4, ст.19.30 Кодекса  РФ «Об административных правонарушениях»</vt:lpstr>
      <vt:lpstr>ДАТЫ    ЕГЭ  </vt:lpstr>
      <vt:lpstr>ДАТЫ    ЕГЭ  </vt:lpstr>
      <vt:lpstr>ДАТЫ    ЕГЭ  </vt:lpstr>
      <vt:lpstr>ДАТЫ    ЕГЭ  </vt:lpstr>
      <vt:lpstr>ДАТЫ    ЕГЭ  </vt:lpstr>
      <vt:lpstr>Репетиционный экзамен</vt:lpstr>
      <vt:lpstr>РЦОКО и ИТ</vt:lpstr>
      <vt:lpstr>Презентация PowerPoint</vt:lpstr>
      <vt:lpstr>Официальный информационный портал единого государственного экзамена http://www.ege.edu.ru/</vt:lpstr>
      <vt:lpstr>Но что будет  с ЕГЭ дальше?</vt:lpstr>
      <vt:lpstr>Но что будет  с ЕГЭ дальше?</vt:lpstr>
      <vt:lpstr>Но что будет  с ЕГЭ дальше?</vt:lpstr>
      <vt:lpstr>Но что будет  с ЕГЭ дальше?</vt:lpstr>
      <vt:lpstr>Но что будет  с ЕГЭ дальше?</vt:lpstr>
      <vt:lpstr>ИТОГОВОЕ ЭКЗАМЕНАЦИОННОЕ СОЧИНЕНИЕ</vt:lpstr>
      <vt:lpstr> Основные направления  тем итогового сочинения в 2017/18 учебном году</vt:lpstr>
      <vt:lpstr>УСПЕШНОЕ НАПИСАНИЕ ИТОГОВОГО ЭКЗАМЕНАЦИОННОГО СОЧИНЕНИЯ ЯВЛЯЕТСЯ  первым допуском до ЕГЭ!!!</vt:lpstr>
      <vt:lpstr>ДО ИТОГОВОГО СОЧИНЕНИЯ ОСТАЛОСЬ 3 дня!!!</vt:lpstr>
      <vt:lpstr>ДО ПЕРВОГО ЕГЭ ОСТАЛОСЬ 176 дней!!!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Дорофеева Мария Алексеевна</dc:creator>
  <cp:lastModifiedBy>Пользователь</cp:lastModifiedBy>
  <cp:revision>47</cp:revision>
  <dcterms:modified xsi:type="dcterms:W3CDTF">2017-12-02T09:32:17Z</dcterms:modified>
</cp:coreProperties>
</file>